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zoart.com/blog/tag/analyse-doeuvre/" TargetMode="External"/><Relationship Id="rId2" Type="http://schemas.openxmlformats.org/officeDocument/2006/relationships/hyperlink" Target="https://blog.artsper.com/fr/la-minute-arty/folie-dans-lar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3xyUgH8ku3c&amp;list=LL&amp;index=1&amp;t=441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La Folie dans l’art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Chapitre HLP: Création, Continuité et Ruptures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6749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1° La libération de la folie dans </a:t>
            </a:r>
            <a:r>
              <a:rPr lang="fr-FR" dirty="0"/>
              <a:t>l’art </a:t>
            </a:r>
            <a:r>
              <a:rPr lang="fr-FR" dirty="0" smtClean="0"/>
              <a:t> et son utilisation comme </a:t>
            </a:r>
            <a:r>
              <a:rPr lang="fr-FR" dirty="0" smtClean="0"/>
              <a:t> </a:t>
            </a:r>
            <a:r>
              <a:rPr lang="fr-FR" dirty="0" smtClean="0"/>
              <a:t>moyen de se </a:t>
            </a:r>
            <a:r>
              <a:rPr lang="fr-FR" dirty="0" smtClean="0"/>
              <a:t>libérer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2° La folie constitue une rupture des codes classiques</a:t>
            </a:r>
          </a:p>
        </p:txBody>
      </p:sp>
    </p:spTree>
    <p:extLst>
      <p:ext uri="{BB962C8B-B14F-4D97-AF65-F5344CB8AC3E}">
        <p14:creationId xmlns:p14="http://schemas.microsoft.com/office/powerpoint/2010/main" val="1807817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499538"/>
          </a:xfrm>
        </p:spPr>
        <p:txBody>
          <a:bodyPr/>
          <a:lstStyle/>
          <a:p>
            <a:r>
              <a:rPr lang="fr-FR" dirty="0" smtClean="0"/>
              <a:t>Définition:</a:t>
            </a:r>
          </a:p>
          <a:p>
            <a:r>
              <a:rPr lang="fr-FR" dirty="0" smtClean="0"/>
              <a:t>Folie: Trouble du comportement et de l’esprit altérant les facultés mentales du sujet. La folie est considérée comme une maladie qu’a partir du XIXe siècle. </a:t>
            </a:r>
            <a:r>
              <a:rPr lang="fr-FR" dirty="0"/>
              <a:t>Conduite, comportement qui s'écarte de ce qui serait raisonnable aux regards des normes sociales </a:t>
            </a:r>
            <a:r>
              <a:rPr lang="fr-FR" dirty="0" smtClean="0"/>
              <a:t>et </a:t>
            </a:r>
            <a:r>
              <a:rPr lang="fr-FR" dirty="0"/>
              <a:t>qui est considéré comme l'expression </a:t>
            </a:r>
            <a:r>
              <a:rPr lang="fr-FR" dirty="0" smtClean="0"/>
              <a:t>un </a:t>
            </a:r>
            <a:r>
              <a:rPr lang="fr-FR" dirty="0"/>
              <a:t>manque de sens moral, de bon sens ou de </a:t>
            </a:r>
            <a:r>
              <a:rPr lang="fr-FR" dirty="0" smtClean="0"/>
              <a:t>prudence.</a:t>
            </a:r>
          </a:p>
          <a:p>
            <a:r>
              <a:rPr lang="fr-FR" dirty="0" smtClean="0"/>
              <a:t>Art: </a:t>
            </a:r>
            <a:r>
              <a:rPr lang="fr-FR" dirty="0"/>
              <a:t>Ensemble de moyens, de procédés conscients par lesquels l'homme tend </a:t>
            </a:r>
            <a:r>
              <a:rPr lang="fr-FR" dirty="0" smtClean="0"/>
              <a:t>à </a:t>
            </a:r>
            <a:r>
              <a:rPr lang="fr-FR" dirty="0"/>
              <a:t>atteindre un certain </a:t>
            </a:r>
            <a:r>
              <a:rPr lang="fr-FR" dirty="0" smtClean="0"/>
              <a:t>résultat (sept arts: architecture, sculpture, arts visuel, musique, littérature, arts de la scène et cinéma.) </a:t>
            </a:r>
          </a:p>
          <a:p>
            <a:r>
              <a:rPr lang="fr-FR" dirty="0" smtClean="0"/>
              <a:t>Rupture: vient </a:t>
            </a:r>
            <a:r>
              <a:rPr lang="fr-FR" dirty="0"/>
              <a:t>du latin </a:t>
            </a:r>
            <a:r>
              <a:rPr lang="fr-FR" dirty="0" err="1"/>
              <a:t>rumpere</a:t>
            </a:r>
            <a:r>
              <a:rPr lang="fr-FR" dirty="0"/>
              <a:t> qui signifie briser, c'est-à-dire l'action par laquelle une chose se scinde, se </a:t>
            </a:r>
            <a:r>
              <a:rPr lang="fr-FR" dirty="0" smtClean="0"/>
              <a:t>divise. C’est l’idée de contester les traditions artistiques et de les faire évoluer.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8008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20023" y="313935"/>
            <a:ext cx="8610600" cy="1293028"/>
          </a:xfrm>
        </p:spPr>
        <p:txBody>
          <a:bodyPr/>
          <a:lstStyle/>
          <a:p>
            <a:pPr algn="l"/>
            <a:r>
              <a:rPr lang="fr-FR" dirty="0" smtClean="0"/>
              <a:t>La libération de la folie dans l’art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385" y="2057401"/>
            <a:ext cx="8721396" cy="3590763"/>
          </a:xfrm>
        </p:spPr>
        <p:txBody>
          <a:bodyPr/>
          <a:lstStyle/>
          <a:p>
            <a:r>
              <a:rPr lang="fr-FR" dirty="0" smtClean="0"/>
              <a:t>Alice au pays des merveille de Lewis Carroll (1865) </a:t>
            </a:r>
          </a:p>
          <a:p>
            <a:endParaRPr lang="fr-FR" dirty="0"/>
          </a:p>
          <a:p>
            <a:r>
              <a:rPr lang="fr-FR" i="1" dirty="0" smtClean="0"/>
              <a:t>Théodore </a:t>
            </a:r>
            <a:r>
              <a:rPr lang="fr-FR" i="1" dirty="0"/>
              <a:t>Géricault, La Monomane de l’envie, env. </a:t>
            </a:r>
            <a:r>
              <a:rPr lang="fr-FR" i="1" dirty="0" smtClean="0"/>
              <a:t>1821</a:t>
            </a:r>
          </a:p>
          <a:p>
            <a:endParaRPr lang="fr-FR" i="1" dirty="0"/>
          </a:p>
          <a:p>
            <a:endParaRPr lang="fr-FR" i="1" dirty="0" smtClean="0"/>
          </a:p>
          <a:p>
            <a:r>
              <a:rPr lang="fr-FR" i="1" dirty="0" smtClean="0"/>
              <a:t>Francis Bacon </a:t>
            </a:r>
            <a:r>
              <a:rPr lang="fr-FR" i="1" dirty="0" err="1" smtClean="0"/>
              <a:t>Selfportrait</a:t>
            </a:r>
            <a:r>
              <a:rPr lang="fr-FR" i="1" dirty="0" smtClean="0"/>
              <a:t> 1971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562" y="690582"/>
            <a:ext cx="1940134" cy="220690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399" y="3319653"/>
            <a:ext cx="2304541" cy="2846518"/>
          </a:xfrm>
          <a:prstGeom prst="rect">
            <a:avLst/>
          </a:prstGeom>
        </p:spPr>
      </p:pic>
      <p:pic>
        <p:nvPicPr>
          <p:cNvPr id="1028" name="Picture 4" descr="Francis Bacon - 1971 (Autoportrait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503" y="3571644"/>
            <a:ext cx="2450540" cy="290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28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4543" y="264041"/>
            <a:ext cx="8610600" cy="1293028"/>
          </a:xfrm>
        </p:spPr>
        <p:txBody>
          <a:bodyPr/>
          <a:lstStyle/>
          <a:p>
            <a:pPr algn="l"/>
            <a:r>
              <a:rPr lang="fr-FR" dirty="0" smtClean="0"/>
              <a:t>La folie comme une rupture dans l’art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2194560"/>
            <a:ext cx="6508630" cy="4534043"/>
          </a:xfrm>
        </p:spPr>
        <p:txBody>
          <a:bodyPr/>
          <a:lstStyle/>
          <a:p>
            <a:r>
              <a:rPr lang="fr-FR" dirty="0" smtClean="0"/>
              <a:t>L’expressionnisme: Van Gogh </a:t>
            </a:r>
            <a:r>
              <a:rPr lang="fr-FR" u="sng" dirty="0" smtClean="0"/>
              <a:t>Verger d’olivier </a:t>
            </a:r>
            <a:r>
              <a:rPr lang="fr-FR" dirty="0" smtClean="0"/>
              <a:t>(1889)</a:t>
            </a:r>
          </a:p>
          <a:p>
            <a:endParaRPr lang="fr-FR" u="sng" dirty="0"/>
          </a:p>
          <a:p>
            <a:endParaRPr lang="fr-FR" u="sng" dirty="0" smtClean="0"/>
          </a:p>
          <a:p>
            <a:r>
              <a:rPr lang="fr-FR" dirty="0" smtClean="0"/>
              <a:t>Le Surréalisme: </a:t>
            </a:r>
            <a:r>
              <a:rPr lang="fr-FR" dirty="0"/>
              <a:t>Salvador </a:t>
            </a:r>
            <a:r>
              <a:rPr lang="fr-FR" dirty="0" smtClean="0"/>
              <a:t>Dali </a:t>
            </a:r>
            <a:r>
              <a:rPr lang="fr-FR" i="1" u="sng" dirty="0"/>
              <a:t>La Persistance de la </a:t>
            </a:r>
            <a:r>
              <a:rPr lang="fr-FR" i="1" u="sng" dirty="0" smtClean="0"/>
              <a:t>mémoire</a:t>
            </a:r>
            <a:r>
              <a:rPr lang="fr-FR" b="1" i="1" dirty="0" smtClean="0"/>
              <a:t> (</a:t>
            </a:r>
            <a:r>
              <a:rPr lang="fr-FR" dirty="0" smtClean="0"/>
              <a:t>1931)</a:t>
            </a:r>
          </a:p>
          <a:p>
            <a:endParaRPr lang="fr-FR" u="sng" dirty="0"/>
          </a:p>
          <a:p>
            <a:r>
              <a:rPr lang="fr-FR" dirty="0" smtClean="0"/>
              <a:t>Théâtre de L’absurde: Eugène Ionesco </a:t>
            </a:r>
            <a:r>
              <a:rPr lang="fr-FR" i="1" u="sng" dirty="0"/>
              <a:t>La Cantatrice </a:t>
            </a:r>
            <a:r>
              <a:rPr lang="fr-FR" i="1" u="sng" dirty="0" smtClean="0"/>
              <a:t>chauve</a:t>
            </a:r>
            <a:r>
              <a:rPr lang="fr-FR" i="1" dirty="0" smtClean="0"/>
              <a:t>  (1950)</a:t>
            </a:r>
            <a:endParaRPr lang="fr-FR" dirty="0"/>
          </a:p>
          <a:p>
            <a:endParaRPr lang="fr-FR" dirty="0"/>
          </a:p>
        </p:txBody>
      </p:sp>
      <p:pic>
        <p:nvPicPr>
          <p:cNvPr id="2050" name="Picture 2" descr="https://i0.wp.com/leblogdephil.com/wp-content/uploads/2019/03/vergeroliviersvangogh.jpg?w=500&amp;ss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329" y="264041"/>
            <a:ext cx="2809246" cy="219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317" y="2585457"/>
            <a:ext cx="2912258" cy="213322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171" y="4966179"/>
            <a:ext cx="3183561" cy="176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11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0940" y="578843"/>
            <a:ext cx="8610600" cy="1293028"/>
          </a:xfrm>
        </p:spPr>
        <p:txBody>
          <a:bodyPr/>
          <a:lstStyle/>
          <a:p>
            <a:pPr algn="l"/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418" y="1717482"/>
            <a:ext cx="10820400" cy="4024125"/>
          </a:xfrm>
        </p:spPr>
        <p:txBody>
          <a:bodyPr/>
          <a:lstStyle/>
          <a:p>
            <a:endParaRPr lang="fr-FR" dirty="0" smtClean="0"/>
          </a:p>
          <a:p>
            <a:r>
              <a:rPr lang="fr-FR" dirty="0" smtClean="0"/>
              <a:t>La libération de la folie, de ses préjugés au travers de l’art</a:t>
            </a:r>
          </a:p>
          <a:p>
            <a:r>
              <a:rPr lang="fr-FR" dirty="0" smtClean="0"/>
              <a:t>La libération de la folie de l’homme par la peinture</a:t>
            </a:r>
          </a:p>
          <a:p>
            <a:endParaRPr lang="fr-FR" dirty="0"/>
          </a:p>
          <a:p>
            <a:r>
              <a:rPr lang="fr-FR" dirty="0" smtClean="0"/>
              <a:t>La folie constitue une rupture dans l’art. Elle bouscule les codes classiques de la littérature et de la peinture.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0167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52338"/>
            <a:ext cx="8610600" cy="1293028"/>
          </a:xfrm>
        </p:spPr>
        <p:txBody>
          <a:bodyPr/>
          <a:lstStyle/>
          <a:p>
            <a:pPr algn="l"/>
            <a:r>
              <a:rPr lang="fr-FR" dirty="0" smtClean="0"/>
              <a:t>Liens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hlinkClick r:id="rId2"/>
              </a:rPr>
              <a:t>https://blog.artsper.com/fr/la-minute-arty/folie-dans-lart</a:t>
            </a:r>
            <a:r>
              <a:rPr lang="fr-FR" dirty="0" smtClean="0">
                <a:hlinkClick r:id="rId2"/>
              </a:rPr>
              <a:t>/</a:t>
            </a:r>
            <a:endParaRPr lang="fr-FR" dirty="0" smtClean="0"/>
          </a:p>
          <a:p>
            <a:r>
              <a:rPr lang="fr-FR" dirty="0">
                <a:hlinkClick r:id="rId3"/>
              </a:rPr>
              <a:t>https://www.kazoart.com/blog/tag/analyse-doeuvre</a:t>
            </a:r>
            <a:r>
              <a:rPr lang="fr-FR" dirty="0" smtClean="0">
                <a:hlinkClick r:id="rId3"/>
              </a:rPr>
              <a:t>/</a:t>
            </a:r>
            <a:endParaRPr lang="fr-FR" dirty="0" smtClean="0"/>
          </a:p>
          <a:p>
            <a:r>
              <a:rPr lang="fr-FR" dirty="0">
                <a:hlinkClick r:id="rId4"/>
              </a:rPr>
              <a:t>https://</a:t>
            </a:r>
            <a:r>
              <a:rPr lang="fr-FR" dirty="0" smtClean="0">
                <a:hlinkClick r:id="rId4"/>
              </a:rPr>
              <a:t>www.youtube.com/watch?v=3xyUgH8ku3c&amp;list=LL&amp;index=1&amp;t=441s</a:t>
            </a:r>
            <a:endParaRPr lang="fr-FR" dirty="0" smtClean="0"/>
          </a:p>
          <a:p>
            <a:r>
              <a:rPr lang="fr-FR" dirty="0" smtClean="0"/>
              <a:t>Biographie de Van Gogh par Davide </a:t>
            </a:r>
            <a:r>
              <a:rPr lang="fr-FR" dirty="0" err="1" smtClean="0"/>
              <a:t>Haziot</a:t>
            </a:r>
            <a:endParaRPr lang="fr-FR" dirty="0" smtClean="0"/>
          </a:p>
          <a:p>
            <a:r>
              <a:rPr lang="fr-FR" dirty="0" smtClean="0"/>
              <a:t>Van Gogh l’Œuvre Complet-Peinture </a:t>
            </a:r>
            <a:r>
              <a:rPr lang="fr-FR" dirty="0" err="1" smtClean="0"/>
              <a:t>Bibliotheca</a:t>
            </a:r>
            <a:r>
              <a:rPr lang="fr-FR" dirty="0" smtClean="0"/>
              <a:t> </a:t>
            </a:r>
            <a:r>
              <a:rPr lang="fr-FR" dirty="0" err="1" smtClean="0"/>
              <a:t>Universalis</a:t>
            </a:r>
            <a:endParaRPr lang="fr-FR" dirty="0" smtClean="0"/>
          </a:p>
          <a:p>
            <a:r>
              <a:rPr lang="fr-FR" dirty="0" smtClean="0"/>
              <a:t>Van Gogh Ingo F. Walther</a:t>
            </a:r>
          </a:p>
          <a:p>
            <a:r>
              <a:rPr lang="fr-FR" dirty="0" smtClean="0"/>
              <a:t>Alice au pays des merveilles (livre)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3037503"/>
      </p:ext>
    </p:extLst>
  </p:cSld>
  <p:clrMapOvr>
    <a:masterClrMapping/>
  </p:clrMapOvr>
</p:sld>
</file>

<file path=ppt/theme/theme1.xml><?xml version="1.0" encoding="utf-8"?>
<a:theme xmlns:a="http://schemas.openxmlformats.org/drawingml/2006/main" name="Traînée de condensatio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TM04033937[[fn=Traînée de condensation]]</Template>
  <TotalTime>382</TotalTime>
  <Words>338</Words>
  <Application>Microsoft Office PowerPoint</Application>
  <PresentationFormat>Grand écran</PresentationFormat>
  <Paragraphs>43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Traînée de condensation</vt:lpstr>
      <vt:lpstr>La Folie dans l’art</vt:lpstr>
      <vt:lpstr>Sommaire</vt:lpstr>
      <vt:lpstr>Introduction</vt:lpstr>
      <vt:lpstr>La libération de la folie dans l’art</vt:lpstr>
      <vt:lpstr>La folie comme une rupture dans l’art</vt:lpstr>
      <vt:lpstr>Conclusion</vt:lpstr>
      <vt:lpstr>Liens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Folie dans l’art</dc:title>
  <dc:creator>Anaïs Antona</dc:creator>
  <cp:lastModifiedBy>Anaïs Antona</cp:lastModifiedBy>
  <cp:revision>18</cp:revision>
  <dcterms:created xsi:type="dcterms:W3CDTF">2021-05-15T15:13:47Z</dcterms:created>
  <dcterms:modified xsi:type="dcterms:W3CDTF">2021-05-16T17:53:15Z</dcterms:modified>
</cp:coreProperties>
</file>