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Cutive"/>
      <p:regular r:id="rId14"/>
    </p:embeddedFont>
    <p:embeddedFont>
      <p:font typeface="Gill Sans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hI0zzLenrQqLfE5+GPkbplXhUl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GillSans-regular.fntdata"/><Relationship Id="rId14" Type="http://schemas.openxmlformats.org/officeDocument/2006/relationships/font" Target="fonts/Cutive-regular.fntdata"/><Relationship Id="rId17" Type="http://customschemas.google.com/relationships/presentationmetadata" Target="metadata"/><Relationship Id="rId16" Type="http://schemas.openxmlformats.org/officeDocument/2006/relationships/font" Target="fonts/Gill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cef134b66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cef134b66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cef134b66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9"/>
          <p:cNvSpPr txBox="1"/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" type="subTitle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1"/>
                </a:solidFill>
              </a:defRPr>
            </a:lvl1pPr>
            <a:lvl2pPr lvl="1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12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12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9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 rot="5400000">
            <a:off x="4269976" y="-1352783"/>
            <a:ext cx="3652047" cy="11029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2072" lvl="0" marL="4572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SzPts val="1472"/>
              <a:buChar char="◼"/>
              <a:defRPr/>
            </a:lvl1pPr>
            <a:lvl2pPr indent="-310387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2pPr>
            <a:lvl3pPr indent="-298703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3pPr>
            <a:lvl4pPr indent="-292861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12"/>
              <a:buChar char="◼"/>
              <a:defRPr/>
            </a:lvl4pPr>
            <a:lvl5pPr indent="-292861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12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1"/>
          <p:cNvSpPr txBox="1"/>
          <p:nvPr>
            <p:ph type="title"/>
          </p:nvPr>
        </p:nvSpPr>
        <p:spPr>
          <a:xfrm rot="5400000">
            <a:off x="7362637" y="1705163"/>
            <a:ext cx="4807326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" type="body"/>
          </p:nvPr>
        </p:nvSpPr>
        <p:spPr>
          <a:xfrm rot="5400000">
            <a:off x="1952072" y="-313549"/>
            <a:ext cx="4807326" cy="7161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88" name="Google Shape;88;p21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1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1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1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2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2"/>
          <p:cNvSpPr txBox="1"/>
          <p:nvPr>
            <p:ph idx="1" type="body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106" name="Google Shape;106;p12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2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2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" type="body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/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13"/>
          <p:cNvSpPr txBox="1"/>
          <p:nvPr>
            <p:ph type="title"/>
          </p:nvPr>
        </p:nvSpPr>
        <p:spPr>
          <a:xfrm>
            <a:off x="581193" y="2393950"/>
            <a:ext cx="11029615" cy="2147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sz="3600" cap="none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" type="body"/>
          </p:nvPr>
        </p:nvSpPr>
        <p:spPr>
          <a:xfrm>
            <a:off x="581192" y="4541417"/>
            <a:ext cx="11029615" cy="600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13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 txBox="1"/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" type="body"/>
          </p:nvPr>
        </p:nvSpPr>
        <p:spPr>
          <a:xfrm>
            <a:off x="581193" y="2228003"/>
            <a:ext cx="5194767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2" type="body"/>
          </p:nvPr>
        </p:nvSpPr>
        <p:spPr>
          <a:xfrm>
            <a:off x="6416039" y="2228003"/>
            <a:ext cx="5194769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" type="body"/>
          </p:nvPr>
        </p:nvSpPr>
        <p:spPr>
          <a:xfrm>
            <a:off x="581191" y="2250891"/>
            <a:ext cx="5194769" cy="557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40"/>
              <a:buNone/>
              <a:defRPr b="0" sz="20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48" name="Google Shape;48;p15"/>
          <p:cNvSpPr txBox="1"/>
          <p:nvPr>
            <p:ph idx="2" type="body"/>
          </p:nvPr>
        </p:nvSpPr>
        <p:spPr>
          <a:xfrm>
            <a:off x="581194" y="2926052"/>
            <a:ext cx="5194766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3" type="body"/>
          </p:nvPr>
        </p:nvSpPr>
        <p:spPr>
          <a:xfrm>
            <a:off x="6416039" y="2250892"/>
            <a:ext cx="5194770" cy="553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Noto Sans Symbols"/>
              <a:buNone/>
              <a:defRPr b="0" sz="20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50" name="Google Shape;50;p15"/>
          <p:cNvSpPr txBox="1"/>
          <p:nvPr>
            <p:ph idx="4" type="body"/>
          </p:nvPr>
        </p:nvSpPr>
        <p:spPr>
          <a:xfrm>
            <a:off x="6416037" y="2926052"/>
            <a:ext cx="5194771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/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8"/>
          <p:cNvSpPr txBox="1"/>
          <p:nvPr>
            <p:ph type="title"/>
          </p:nvPr>
        </p:nvSpPr>
        <p:spPr>
          <a:xfrm>
            <a:off x="767857" y="933450"/>
            <a:ext cx="3031852" cy="17224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sz="24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" type="body"/>
          </p:nvPr>
        </p:nvSpPr>
        <p:spPr>
          <a:xfrm>
            <a:off x="4900928" y="1179829"/>
            <a:ext cx="6650991" cy="465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5440" lvl="0" marL="457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indent="-333756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indent="-322072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indent="-310388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indent="-310388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indent="-310388" lvl="5" marL="27432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indent="-310388" lvl="6" marL="32004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indent="-310388" lvl="7" marL="36576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indent="-310388" lvl="8" marL="4114800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18"/>
          <p:cNvSpPr txBox="1"/>
          <p:nvPr>
            <p:ph idx="2" type="body"/>
          </p:nvPr>
        </p:nvSpPr>
        <p:spPr>
          <a:xfrm>
            <a:off x="767857" y="2836654"/>
            <a:ext cx="3031852" cy="3001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68" name="Google Shape;68;p18"/>
          <p:cNvSpPr txBox="1"/>
          <p:nvPr>
            <p:ph idx="10" type="dt"/>
          </p:nvPr>
        </p:nvSpPr>
        <p:spPr>
          <a:xfrm>
            <a:off x="7605951" y="6456916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1" type="ftr"/>
          </p:nvPr>
        </p:nvSpPr>
        <p:spPr>
          <a:xfrm>
            <a:off x="581192" y="6452590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2" type="sldNum"/>
          </p:nvPr>
        </p:nvSpPr>
        <p:spPr>
          <a:xfrm>
            <a:off x="10558300" y="645691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/>
          <p:nvPr>
            <p:ph type="title"/>
          </p:nvPr>
        </p:nvSpPr>
        <p:spPr>
          <a:xfrm>
            <a:off x="581193" y="4693389"/>
            <a:ext cx="11029616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b="0" sz="2400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/>
          <p:nvPr>
            <p:ph idx="2" type="pic"/>
          </p:nvPr>
        </p:nvSpPr>
        <p:spPr>
          <a:xfrm>
            <a:off x="447817" y="641350"/>
            <a:ext cx="11290859" cy="3651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>
            <a:off x="581192" y="5260127"/>
            <a:ext cx="11029617" cy="998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2072" lvl="0" marL="457200" marR="0" rtl="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Char char="◼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0387" lvl="1" marL="9144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8"/>
              <a:buFont typeface="Noto Sans Symbols"/>
              <a:buChar char="◼"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703" lvl="2" marL="13716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861" lvl="3" marL="18288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12"/>
              <a:buFont typeface="Noto Sans Symbols"/>
              <a:buChar char="◼"/>
              <a:defRPr b="0" i="0" sz="11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861" lvl="4" marL="22860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12"/>
              <a:buFont typeface="Noto Sans Symbols"/>
              <a:buChar char="◼"/>
              <a:defRPr b="0" i="0" sz="11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704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704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703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703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8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8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 txBox="1"/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6" name="Google Shape;96;p11"/>
          <p:cNvSpPr txBox="1"/>
          <p:nvPr>
            <p:ph idx="1" type="body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2072" lvl="0" marL="457200" marR="0" rtl="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Char char="◼"/>
              <a:defRPr b="0" i="0" sz="16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0387" lvl="1" marL="9144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8"/>
              <a:buFont typeface="Noto Sans Symbols"/>
              <a:buChar char="◼"/>
              <a:defRPr b="0" i="0" sz="14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703" lvl="2" marL="13716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861" lvl="3" marL="18288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12"/>
              <a:buFont typeface="Noto Sans Symbols"/>
              <a:buChar char="◼"/>
              <a:defRPr b="0" i="0" sz="11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861" lvl="4" marL="22860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12"/>
              <a:buFont typeface="Noto Sans Symbols"/>
              <a:buChar char="◼"/>
              <a:defRPr b="0" i="0" sz="11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704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704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703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703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11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11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11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800" u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800" u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800" u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800" u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800" u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800" u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800" u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800" u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800" u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11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1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1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7.jpg"/><Relationship Id="rId5" Type="http://schemas.openxmlformats.org/officeDocument/2006/relationships/hyperlink" Target="https://fr.wikipedia.org/wiki/Grand_prix_du_roman_de_l%27Acad%C3%A9mie_fran%C3%A7aise" TargetMode="External"/><Relationship Id="rId6" Type="http://schemas.openxmlformats.org/officeDocument/2006/relationships/hyperlink" Target="https://fr.wikipedia.org/wiki/Grand_prix_du_roman_de_l%27Acad%C3%A9mie_fran%C3%A7ais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5.jpg"/><Relationship Id="rId6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hyperlink" Target="https://fr.wikipedia.org/wiki/Prix_Nobel_de_litt%C3%A9rature" TargetMode="External"/><Relationship Id="rId10" Type="http://schemas.openxmlformats.org/officeDocument/2006/relationships/hyperlink" Target="https://fr.wikipedia.org/wiki/Prix_Nobel_de_litt%C3%A9rature" TargetMode="External"/><Relationship Id="rId13" Type="http://schemas.openxmlformats.org/officeDocument/2006/relationships/hyperlink" Target="https://fr.wikipedia.org/wiki/Prix_Nobel_de_litt%C3%A9rature" TargetMode="External"/><Relationship Id="rId12" Type="http://schemas.openxmlformats.org/officeDocument/2006/relationships/hyperlink" Target="https://fr.wikipedia.org/wiki/Prix_Nobel_de_litt%C3%A9ratur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hyperlink" Target="https://commons.wikimedia.org/wiki/File:Le_dipl%C3%B4me_de_Fran%C3%A7ois_Mauriac.JPG?uselang=fr" TargetMode="External"/><Relationship Id="rId9" Type="http://schemas.openxmlformats.org/officeDocument/2006/relationships/hyperlink" Target="https://fr.wikipedia.org/wiki/Prix_Nobel_de_litt%C3%A9rature" TargetMode="External"/><Relationship Id="rId14" Type="http://schemas.openxmlformats.org/officeDocument/2006/relationships/hyperlink" Target="https://fr.wikipedia.org/wiki/Prix_Nobel_de_litt%C3%A9rature" TargetMode="External"/><Relationship Id="rId5" Type="http://schemas.openxmlformats.org/officeDocument/2006/relationships/image" Target="../media/image9.jpg"/><Relationship Id="rId6" Type="http://schemas.openxmlformats.org/officeDocument/2006/relationships/hyperlink" Target="https://fr.wikipedia.org/wiki/Prix_Nobel_de_litt%C3%A9rature" TargetMode="External"/><Relationship Id="rId7" Type="http://schemas.openxmlformats.org/officeDocument/2006/relationships/hyperlink" Target="https://fr.wikipedia.org/wiki/Prix_Nobel_de_litt%C3%A9rature" TargetMode="External"/><Relationship Id="rId8" Type="http://schemas.openxmlformats.org/officeDocument/2006/relationships/hyperlink" Target="https://fr.wikipedia.org/wiki/Prix_Nobel_de_litt%C3%A9rature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fr.wikipedia.org/wiki/Acad%C3%A9mie_fran%C3%A7aise" TargetMode="External"/><Relationship Id="rId4" Type="http://schemas.openxmlformats.org/officeDocument/2006/relationships/hyperlink" Target="https://fr.wikipedia.org/wiki/1er_juin" TargetMode="External"/><Relationship Id="rId5" Type="http://schemas.openxmlformats.org/officeDocument/2006/relationships/hyperlink" Target="https://fr.wikipedia.org/wiki/1er_juin" TargetMode="External"/><Relationship Id="rId6" Type="http://schemas.openxmlformats.org/officeDocument/2006/relationships/hyperlink" Target="https://fr.wikipedia.org/wiki/Juin_1933" TargetMode="External"/><Relationship Id="rId7" Type="http://schemas.openxmlformats.org/officeDocument/2006/relationships/hyperlink" Target="https://fr.wikipedia.org/wiki/1933_en_litt%C3%A9rature" TargetMode="External"/><Relationship Id="rId8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"/>
          <p:cNvSpPr/>
          <p:nvPr/>
        </p:nvSpPr>
        <p:spPr>
          <a:xfrm>
            <a:off x="4244341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rançois Mauriac" id="117" name="Google Shape;117;p1"/>
          <p:cNvPicPr preferRelativeResize="0"/>
          <p:nvPr/>
        </p:nvPicPr>
        <p:blipFill rotWithShape="1">
          <a:blip r:embed="rId3">
            <a:alphaModFix/>
          </a:blip>
          <a:srcRect b="21203" l="0" r="0" t="14315"/>
          <a:stretch/>
        </p:blipFill>
        <p:spPr>
          <a:xfrm>
            <a:off x="446534" y="599724"/>
            <a:ext cx="5614416" cy="35478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ciel, carte&#10;&#10;Description générée automatiquement" id="118" name="Google Shape;118;p1"/>
          <p:cNvPicPr preferRelativeResize="0"/>
          <p:nvPr/>
        </p:nvPicPr>
        <p:blipFill rotWithShape="1">
          <a:blip r:embed="rId4">
            <a:alphaModFix/>
          </a:blip>
          <a:srcRect b="3" l="0" r="3" t="21180"/>
          <a:stretch/>
        </p:blipFill>
        <p:spPr>
          <a:xfrm>
            <a:off x="6116658" y="599724"/>
            <a:ext cx="5626608" cy="354787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"/>
          <p:cNvSpPr/>
          <p:nvPr/>
        </p:nvSpPr>
        <p:spPr>
          <a:xfrm>
            <a:off x="446533" y="4199467"/>
            <a:ext cx="11296733" cy="2191098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"/>
          <p:cNvSpPr txBox="1"/>
          <p:nvPr>
            <p:ph type="ctrTitle"/>
          </p:nvPr>
        </p:nvSpPr>
        <p:spPr>
          <a:xfrm>
            <a:off x="627120" y="4319752"/>
            <a:ext cx="10947620" cy="11559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FRANÇOIS CHARLES MAURIAC </a:t>
            </a:r>
            <a:endParaRPr/>
          </a:p>
        </p:txBody>
      </p:sp>
      <p:sp>
        <p:nvSpPr>
          <p:cNvPr id="121" name="Google Shape;121;p1"/>
          <p:cNvSpPr txBox="1"/>
          <p:nvPr>
            <p:ph idx="1" type="subTitle"/>
          </p:nvPr>
        </p:nvSpPr>
        <p:spPr>
          <a:xfrm>
            <a:off x="627120" y="5475712"/>
            <a:ext cx="10947620" cy="476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lang="en-US">
                <a:solidFill>
                  <a:srgbClr val="FFFFFF"/>
                </a:solidFill>
              </a:rPr>
              <a:t>ECRIVAIN</a:t>
            </a:r>
            <a:r>
              <a:rPr lang="en-US">
                <a:solidFill>
                  <a:srgbClr val="FFFFFF"/>
                </a:solidFill>
              </a:rPr>
              <a:t> FRANÇAIS - LAURÉAT DU </a:t>
            </a:r>
            <a:r>
              <a:rPr lang="en-US" u="sng">
                <a:solidFill>
                  <a:srgbClr val="00B0F0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GRAND PRIX DU ROMAN DE L'ACADÉMIE </a:t>
            </a:r>
            <a:r>
              <a:rPr lang="en-US" u="sng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FRANÇAISE</a:t>
            </a:r>
            <a:r>
              <a:rPr lang="en-US">
                <a:solidFill>
                  <a:srgbClr val="FFFFFF"/>
                </a:solidFill>
              </a:rPr>
              <a:t> EN 1926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920"/>
              </a:spcBef>
              <a:spcAft>
                <a:spcPts val="0"/>
              </a:spcAft>
              <a:buSzPts val="1472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920"/>
              </a:spcBef>
              <a:spcAft>
                <a:spcPts val="0"/>
              </a:spcAft>
              <a:buSzPts val="1472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2" name="Google Shape;122;p1"/>
          <p:cNvSpPr txBox="1"/>
          <p:nvPr/>
        </p:nvSpPr>
        <p:spPr>
          <a:xfrm>
            <a:off x="10005931" y="672482"/>
            <a:ext cx="173733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Alexis et Benjamin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cef134b662_0_0"/>
          <p:cNvSpPr txBox="1"/>
          <p:nvPr>
            <p:ph type="ctrTitle"/>
          </p:nvPr>
        </p:nvSpPr>
        <p:spPr>
          <a:xfrm>
            <a:off x="581191" y="1020431"/>
            <a:ext cx="10993500" cy="1475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3B373"/>
                </a:solidFill>
              </a:rPr>
              <a:t>Plan:</a:t>
            </a:r>
            <a:endParaRPr>
              <a:solidFill>
                <a:srgbClr val="53B373"/>
              </a:solidFill>
            </a:endParaRPr>
          </a:p>
        </p:txBody>
      </p:sp>
      <p:sp>
        <p:nvSpPr>
          <p:cNvPr id="129" name="Google Shape;129;gcef134b662_0_0"/>
          <p:cNvSpPr txBox="1"/>
          <p:nvPr>
            <p:ph idx="1" type="subTitle"/>
          </p:nvPr>
        </p:nvSpPr>
        <p:spPr>
          <a:xfrm>
            <a:off x="492700" y="3116050"/>
            <a:ext cx="11082000" cy="299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2100"/>
              <a:t>I- La jeunesse de Mauriac.</a:t>
            </a:r>
            <a:endParaRPr sz="2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100"/>
              <a:t>II- Ses meilleurs oeuvres. </a:t>
            </a:r>
            <a:endParaRPr sz="2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100"/>
              <a:t>III- Mauriac le prix Nobel. </a:t>
            </a:r>
            <a:endParaRPr sz="2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"/>
          <p:cNvSpPr txBox="1"/>
          <p:nvPr>
            <p:ph type="title"/>
          </p:nvPr>
        </p:nvSpPr>
        <p:spPr>
          <a:xfrm>
            <a:off x="8013433" y="702156"/>
            <a:ext cx="3568661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Arial"/>
              <a:buNone/>
            </a:pPr>
            <a:r>
              <a:rPr lang="en-US"/>
              <a:t>JEUNE MAURIAC </a:t>
            </a:r>
            <a:endParaRPr/>
          </a:p>
        </p:txBody>
      </p:sp>
      <p:pic>
        <p:nvPicPr>
          <p:cNvPr id="136" name="Google Shape;136;p3"/>
          <p:cNvPicPr preferRelativeResize="0"/>
          <p:nvPr/>
        </p:nvPicPr>
        <p:blipFill rotWithShape="1">
          <a:blip r:embed="rId3">
            <a:alphaModFix/>
          </a:blip>
          <a:srcRect b="10094" l="0" r="0" t="4382"/>
          <a:stretch/>
        </p:blipFill>
        <p:spPr>
          <a:xfrm>
            <a:off x="20" y="10"/>
            <a:ext cx="7537685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"/>
          <p:cNvSpPr/>
          <p:nvPr/>
        </p:nvSpPr>
        <p:spPr>
          <a:xfrm>
            <a:off x="8042147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8" name="Google Shape;138;p3"/>
          <p:cNvGrpSpPr/>
          <p:nvPr/>
        </p:nvGrpSpPr>
        <p:grpSpPr>
          <a:xfrm>
            <a:off x="8013433" y="2415324"/>
            <a:ext cx="3568661" cy="3485565"/>
            <a:chOff x="0" y="74460"/>
            <a:chExt cx="3568661" cy="3485565"/>
          </a:xfrm>
        </p:grpSpPr>
        <p:sp>
          <p:nvSpPr>
            <p:cNvPr id="139" name="Google Shape;139;p3"/>
            <p:cNvSpPr/>
            <p:nvPr/>
          </p:nvSpPr>
          <p:spPr>
            <a:xfrm>
              <a:off x="0" y="74460"/>
              <a:ext cx="3568661" cy="845471"/>
            </a:xfrm>
            <a:prstGeom prst="roundRect">
              <a:avLst>
                <a:gd fmla="val 16667" name="adj"/>
              </a:avLst>
            </a:prstGeom>
            <a:solidFill>
              <a:srgbClr val="53B373"/>
            </a:solidFill>
            <a:ln cap="rnd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3"/>
            <p:cNvSpPr txBox="1"/>
            <p:nvPr/>
          </p:nvSpPr>
          <p:spPr>
            <a:xfrm>
              <a:off x="41272" y="115732"/>
              <a:ext cx="3486117" cy="7629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Issu d’une famille bourgeoise, catholique et conservatrice, attaché à ses racines bordelaises, </a:t>
              </a:r>
              <a:r>
                <a:rPr lang="en-US" sz="1200">
                  <a:solidFill>
                    <a:schemeClr val="lt1"/>
                  </a:solidFill>
                </a:rPr>
                <a:t>à</a:t>
              </a: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qui </a:t>
              </a:r>
              <a:r>
                <a:rPr lang="en-US" sz="1200">
                  <a:solidFill>
                    <a:schemeClr val="lt1"/>
                  </a:solidFill>
                </a:rPr>
                <a:t>il fait référence</a:t>
              </a: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dans la plupart de ses romans.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0" y="954491"/>
              <a:ext cx="3568661" cy="845471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rnd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3"/>
            <p:cNvSpPr txBox="1"/>
            <p:nvPr/>
          </p:nvSpPr>
          <p:spPr>
            <a:xfrm>
              <a:off x="41272" y="995763"/>
              <a:ext cx="3486117" cy="7629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Après des études secondaires dans sa ville natale, il prépare à la faculté une licence de lettres, puis quitte Bordeaux en 1907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0" y="1834523"/>
              <a:ext cx="3568661" cy="845471"/>
            </a:xfrm>
            <a:prstGeom prst="roundRect">
              <a:avLst>
                <a:gd fmla="val 16667" name="adj"/>
              </a:avLst>
            </a:prstGeom>
            <a:solidFill>
              <a:srgbClr val="7FAD53"/>
            </a:solidFill>
            <a:ln cap="rnd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3"/>
            <p:cNvSpPr txBox="1"/>
            <p:nvPr/>
          </p:nvSpPr>
          <p:spPr>
            <a:xfrm>
              <a:off x="41272" y="1875795"/>
              <a:ext cx="3486117" cy="7629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Il s’installe à Paris et tente le concours de l’École des Chartes. Il commence à écrire en 1909 des poèmes inspiré par ailleurs par Maurice Barès.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0" y="2714554"/>
              <a:ext cx="3568661" cy="845471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 cap="rnd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3"/>
            <p:cNvSpPr txBox="1"/>
            <p:nvPr/>
          </p:nvSpPr>
          <p:spPr>
            <a:xfrm>
              <a:off x="41272" y="2755826"/>
              <a:ext cx="3486117" cy="7629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 1913 il épouse Jeanne Lafon et ont 4 enfants</a:t>
              </a:r>
              <a:r>
                <a:rPr lang="en-US" sz="1200">
                  <a:solidFill>
                    <a:schemeClr val="lt1"/>
                  </a:solidFill>
                </a:rPr>
                <a:t>. Cependant </a:t>
              </a: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selon la biographie de Jean-Luc Barré en 2009, François Mauriac avait une tendance homosexuelle garder secrète </a:t>
              </a:r>
              <a:r>
                <a:rPr lang="en-US" sz="1200">
                  <a:solidFill>
                    <a:schemeClr val="lt1"/>
                  </a:solidFill>
                </a:rPr>
                <a:t>a</a:t>
              </a: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cette époque afin de ne pas compromettre la carrière de ce dernier.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451588" y="601200"/>
            <a:ext cx="7498616" cy="5789365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4"/>
          <p:cNvSpPr txBox="1"/>
          <p:nvPr>
            <p:ph type="title"/>
          </p:nvPr>
        </p:nvSpPr>
        <p:spPr>
          <a:xfrm>
            <a:off x="807559" y="938022"/>
            <a:ext cx="6647905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ŒUVRES DES </a:t>
            </a:r>
            <a:r>
              <a:rPr lang="en-US">
                <a:solidFill>
                  <a:srgbClr val="FFFFFF"/>
                </a:solidFill>
              </a:rPr>
              <a:t>POÉSIES</a:t>
            </a:r>
            <a:r>
              <a:rPr lang="en-US">
                <a:solidFill>
                  <a:srgbClr val="FFFFFF"/>
                </a:solidFill>
              </a:rPr>
              <a:t> DE MAURIAC</a:t>
            </a:r>
            <a:endParaRPr/>
          </a:p>
        </p:txBody>
      </p:sp>
      <p:sp>
        <p:nvSpPr>
          <p:cNvPr id="154" name="Google Shape;154;p4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4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4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4"/>
          <p:cNvSpPr txBox="1"/>
          <p:nvPr>
            <p:ph idx="1" type="body"/>
          </p:nvPr>
        </p:nvSpPr>
        <p:spPr>
          <a:xfrm>
            <a:off x="807559" y="2340864"/>
            <a:ext cx="6690843" cy="3793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06000" lvl="0" marL="3060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72"/>
              <a:buChar char="◼"/>
            </a:pPr>
            <a:r>
              <a:rPr lang="en-US">
                <a:solidFill>
                  <a:srgbClr val="FFFFFF"/>
                </a:solidFill>
              </a:rPr>
              <a:t>François Mauriac s’essaye à la poésie: comme</a:t>
            </a:r>
            <a:r>
              <a:rPr lang="en-US" u="sng">
                <a:solidFill>
                  <a:srgbClr val="FFFFFF"/>
                </a:solidFill>
              </a:rPr>
              <a:t> les mains jointes</a:t>
            </a:r>
            <a:r>
              <a:rPr lang="en-US">
                <a:solidFill>
                  <a:srgbClr val="FFFFFF"/>
                </a:solidFill>
              </a:rPr>
              <a:t> en 1909  et </a:t>
            </a:r>
            <a:r>
              <a:rPr lang="en-US" u="sng">
                <a:solidFill>
                  <a:srgbClr val="FFFFFF"/>
                </a:solidFill>
              </a:rPr>
              <a:t>Le disparu</a:t>
            </a:r>
            <a:r>
              <a:rPr lang="en-US">
                <a:solidFill>
                  <a:srgbClr val="FFFFFF"/>
                </a:solidFill>
              </a:rPr>
              <a:t> en 1918.</a:t>
            </a:r>
            <a:endParaRPr/>
          </a:p>
          <a:p>
            <a:pPr indent="-306000" lvl="0" marL="306000" rtl="0" algn="l">
              <a:lnSpc>
                <a:spcPct val="120000"/>
              </a:lnSpc>
              <a:spcBef>
                <a:spcPts val="920"/>
              </a:spcBef>
              <a:spcAft>
                <a:spcPts val="0"/>
              </a:spcAft>
              <a:buSzPts val="1472"/>
              <a:buChar char="◼"/>
            </a:pPr>
            <a:r>
              <a:rPr lang="en-US">
                <a:solidFill>
                  <a:srgbClr val="FFFFFF"/>
                </a:solidFill>
              </a:rPr>
              <a:t> Il écrit également des romans et œuvre pour le théâtre et se </a:t>
            </a:r>
            <a:r>
              <a:rPr lang="en-US">
                <a:solidFill>
                  <a:srgbClr val="FFFFFF"/>
                </a:solidFill>
              </a:rPr>
              <a:t>reconverti</a:t>
            </a:r>
            <a:r>
              <a:rPr lang="en-US">
                <a:solidFill>
                  <a:srgbClr val="FFFFFF"/>
                </a:solidFill>
              </a:rPr>
              <a:t> en journaliste politique au milieu des années 1930. </a:t>
            </a:r>
            <a:endParaRPr/>
          </a:p>
          <a:p>
            <a:pPr indent="-306000" lvl="0" marL="306000" rtl="0" algn="l">
              <a:lnSpc>
                <a:spcPct val="120000"/>
              </a:lnSpc>
              <a:spcBef>
                <a:spcPts val="920"/>
              </a:spcBef>
              <a:spcAft>
                <a:spcPts val="0"/>
              </a:spcAft>
              <a:buSzPts val="1472"/>
              <a:buChar char="◼"/>
            </a:pPr>
            <a:r>
              <a:rPr lang="en-US">
                <a:solidFill>
                  <a:srgbClr val="FFFFFF"/>
                </a:solidFill>
              </a:rPr>
              <a:t>il est le seul académicien à entrer dans la résistance intellectuelle; à la fin de la Seconde Guerre mondiale, il se tient aux côtés du Général de Gaulle et tâche de tempérer l’épuration – notamment dans le milieu littéraire.</a:t>
            </a:r>
            <a:endParaRPr/>
          </a:p>
        </p:txBody>
      </p:sp>
      <p:pic>
        <p:nvPicPr>
          <p:cNvPr descr="MAURIAC (François). | Les Mains jointes. – Librairie Vignes" id="158" name="Google Shape;15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76761" y="1450714"/>
            <a:ext cx="3053422" cy="4250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 txBox="1"/>
          <p:nvPr>
            <p:ph type="title"/>
          </p:nvPr>
        </p:nvSpPr>
        <p:spPr>
          <a:xfrm>
            <a:off x="581192" y="772732"/>
            <a:ext cx="7360913" cy="11181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Cutive"/>
              <a:buNone/>
            </a:pPr>
            <a:r>
              <a:rPr lang="en-US" sz="1800">
                <a:solidFill>
                  <a:srgbClr val="00B050"/>
                </a:solidFill>
                <a:latin typeface="Cutive"/>
                <a:ea typeface="Cutive"/>
                <a:cs typeface="Cutive"/>
                <a:sym typeface="Cutive"/>
              </a:rPr>
              <a:t> SES MEILLEURES OEUVRES:</a:t>
            </a:r>
            <a:br>
              <a:rPr lang="en-US" sz="1800">
                <a:latin typeface="Cutive"/>
                <a:ea typeface="Cutive"/>
                <a:cs typeface="Cutive"/>
                <a:sym typeface="Cutive"/>
              </a:rPr>
            </a:br>
            <a:br>
              <a:rPr lang="en-US" sz="1300"/>
            </a:br>
            <a:endParaRPr sz="1300"/>
          </a:p>
        </p:txBody>
      </p:sp>
      <p:pic>
        <p:nvPicPr>
          <p:cNvPr descr="Le désert de l'amour - François Mauriac - Librairie Generale Francaise -  Poche - Librairie Gallimard PARIS" id="164" name="Google Shape;164;p5"/>
          <p:cNvPicPr preferRelativeResize="0"/>
          <p:nvPr/>
        </p:nvPicPr>
        <p:blipFill rotWithShape="1">
          <a:blip r:embed="rId3">
            <a:alphaModFix/>
          </a:blip>
          <a:srcRect b="26369" l="0" r="-4" t="0"/>
          <a:stretch/>
        </p:blipFill>
        <p:spPr>
          <a:xfrm>
            <a:off x="449476" y="2112135"/>
            <a:ext cx="3699935" cy="42784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 Mal - Livre de François Mauriac" id="165" name="Google Shape;165;p5"/>
          <p:cNvPicPr preferRelativeResize="0"/>
          <p:nvPr/>
        </p:nvPicPr>
        <p:blipFill rotWithShape="1">
          <a:blip r:embed="rId4">
            <a:alphaModFix/>
          </a:blip>
          <a:srcRect b="-4" l="0" r="-4" t="5163"/>
          <a:stretch/>
        </p:blipFill>
        <p:spPr>
          <a:xfrm>
            <a:off x="4242170" y="2112135"/>
            <a:ext cx="1804247" cy="20934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érèse Desqueyroux, de François Mauriac | Éditions Grasset" id="166" name="Google Shape;166;p5"/>
          <p:cNvPicPr preferRelativeResize="0"/>
          <p:nvPr/>
        </p:nvPicPr>
        <p:blipFill rotWithShape="1">
          <a:blip r:embed="rId5">
            <a:alphaModFix/>
          </a:blip>
          <a:srcRect b="27017" l="0" r="-2" t="0"/>
          <a:stretch/>
        </p:blipFill>
        <p:spPr>
          <a:xfrm>
            <a:off x="6137857" y="2112136"/>
            <a:ext cx="1804247" cy="20934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ançois Mauriac - Wikiwand" id="167" name="Google Shape;167;p5"/>
          <p:cNvPicPr preferRelativeResize="0"/>
          <p:nvPr/>
        </p:nvPicPr>
        <p:blipFill rotWithShape="1">
          <a:blip r:embed="rId6">
            <a:alphaModFix/>
          </a:blip>
          <a:srcRect b="38028" l="0" r="2" t="21375"/>
          <a:stretch/>
        </p:blipFill>
        <p:spPr>
          <a:xfrm>
            <a:off x="4242170" y="4297070"/>
            <a:ext cx="3699935" cy="20934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" name="Google Shape;168;p5"/>
          <p:cNvGrpSpPr/>
          <p:nvPr/>
        </p:nvGrpSpPr>
        <p:grpSpPr>
          <a:xfrm>
            <a:off x="8305030" y="2102441"/>
            <a:ext cx="3353378" cy="4289916"/>
            <a:chOff x="0" y="753755"/>
            <a:chExt cx="3353378" cy="4289916"/>
          </a:xfrm>
        </p:grpSpPr>
        <p:cxnSp>
          <p:nvCxnSpPr>
            <p:cNvPr id="169" name="Google Shape;169;p5"/>
            <p:cNvCxnSpPr/>
            <p:nvPr/>
          </p:nvCxnSpPr>
          <p:spPr>
            <a:xfrm>
              <a:off x="0" y="2808916"/>
              <a:ext cx="3353378" cy="0"/>
            </a:xfrm>
            <a:prstGeom prst="straightConnector1">
              <a:avLst/>
            </a:prstGeom>
            <a:solidFill>
              <a:srgbClr val="D1E3DE">
                <a:alpha val="89803"/>
              </a:srgbClr>
            </a:solidFill>
            <a:ln cap="rnd" cmpd="sng" w="22225">
              <a:solidFill>
                <a:srgbClr val="D1E3DE">
                  <a:alpha val="89803"/>
                </a:srgbClr>
              </a:solidFill>
              <a:prstDash val="solid"/>
              <a:round/>
              <a:headEnd len="sm" w="sm" type="none"/>
              <a:tailEnd len="lg" w="lg" type="triangle"/>
            </a:ln>
          </p:spPr>
        </p:cxnSp>
        <p:sp>
          <p:nvSpPr>
            <p:cNvPr id="170" name="Google Shape;170;p5"/>
            <p:cNvSpPr/>
            <p:nvPr/>
          </p:nvSpPr>
          <p:spPr>
            <a:xfrm>
              <a:off x="74386" y="3016775"/>
              <a:ext cx="1076355" cy="634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5"/>
            <p:cNvSpPr txBox="1"/>
            <p:nvPr/>
          </p:nvSpPr>
          <p:spPr>
            <a:xfrm>
              <a:off x="74386" y="3016775"/>
              <a:ext cx="1076355" cy="634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1924</a:t>
              </a: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998" y="783687"/>
              <a:ext cx="1223131" cy="957840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rnd" cmpd="sng" w="222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5"/>
            <p:cNvSpPr txBox="1"/>
            <p:nvPr/>
          </p:nvSpPr>
          <p:spPr>
            <a:xfrm>
              <a:off x="47756" y="830445"/>
              <a:ext cx="1129615" cy="8643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 Mal</a:t>
              </a:r>
              <a:endParaRPr/>
            </a:p>
          </p:txBody>
        </p:sp>
        <p:cxnSp>
          <p:nvCxnSpPr>
            <p:cNvPr id="174" name="Google Shape;174;p5"/>
            <p:cNvCxnSpPr/>
            <p:nvPr/>
          </p:nvCxnSpPr>
          <p:spPr>
            <a:xfrm>
              <a:off x="612564" y="1741527"/>
              <a:ext cx="0" cy="1067388"/>
            </a:xfrm>
            <a:prstGeom prst="straightConnector1">
              <a:avLst/>
            </a:prstGeom>
            <a:noFill/>
            <a:ln cap="rnd" cmpd="sng" w="12700">
              <a:solidFill>
                <a:schemeClr val="accent1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175" name="Google Shape;175;p5"/>
            <p:cNvSpPr/>
            <p:nvPr/>
          </p:nvSpPr>
          <p:spPr>
            <a:xfrm>
              <a:off x="783802" y="1966241"/>
              <a:ext cx="1076355" cy="634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5"/>
            <p:cNvSpPr txBox="1"/>
            <p:nvPr/>
          </p:nvSpPr>
          <p:spPr>
            <a:xfrm>
              <a:off x="783802" y="1966241"/>
              <a:ext cx="1076355" cy="634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b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1925</a:t>
              </a: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570430" y="2766782"/>
              <a:ext cx="84267" cy="84267"/>
            </a:xfrm>
            <a:prstGeom prst="ellipse">
              <a:avLst/>
            </a:prstGeom>
            <a:solidFill>
              <a:schemeClr val="accent1"/>
            </a:solidFill>
            <a:ln cap="rnd" cmpd="sng" w="222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710415" y="3876304"/>
              <a:ext cx="1223131" cy="1167367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rnd" cmpd="sng" w="222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5"/>
            <p:cNvSpPr txBox="1"/>
            <p:nvPr/>
          </p:nvSpPr>
          <p:spPr>
            <a:xfrm>
              <a:off x="767401" y="3933290"/>
              <a:ext cx="1109159" cy="10533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 </a:t>
              </a:r>
              <a:r>
                <a:rPr lang="en-US" sz="1200">
                  <a:solidFill>
                    <a:schemeClr val="dk1"/>
                  </a:solidFill>
                </a:rPr>
                <a:t>désert</a:t>
              </a: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de l’amour:  grand prix du roman académique</a:t>
              </a:r>
              <a:endParaRPr/>
            </a:p>
          </p:txBody>
        </p:sp>
        <p:cxnSp>
          <p:nvCxnSpPr>
            <p:cNvPr id="180" name="Google Shape;180;p5"/>
            <p:cNvCxnSpPr/>
            <p:nvPr/>
          </p:nvCxnSpPr>
          <p:spPr>
            <a:xfrm>
              <a:off x="1321980" y="2808915"/>
              <a:ext cx="0" cy="1067388"/>
            </a:xfrm>
            <a:prstGeom prst="straightConnector1">
              <a:avLst/>
            </a:prstGeom>
            <a:noFill/>
            <a:ln cap="rnd" cmpd="sng" w="12700">
              <a:solidFill>
                <a:schemeClr val="accent1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181" name="Google Shape;181;p5"/>
            <p:cNvSpPr/>
            <p:nvPr/>
          </p:nvSpPr>
          <p:spPr>
            <a:xfrm>
              <a:off x="1493219" y="3016775"/>
              <a:ext cx="1076355" cy="634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5"/>
            <p:cNvSpPr txBox="1"/>
            <p:nvPr/>
          </p:nvSpPr>
          <p:spPr>
            <a:xfrm>
              <a:off x="1493219" y="3016775"/>
              <a:ext cx="1076355" cy="634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1927</a:t>
              </a: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1279847" y="2766782"/>
              <a:ext cx="84267" cy="84267"/>
            </a:xfrm>
            <a:prstGeom prst="ellipse">
              <a:avLst/>
            </a:prstGeom>
            <a:solidFill>
              <a:schemeClr val="accent1"/>
            </a:solidFill>
            <a:ln cap="rnd" cmpd="sng" w="222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1419831" y="753755"/>
              <a:ext cx="1223131" cy="987772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rnd" cmpd="sng" w="222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5"/>
            <p:cNvSpPr txBox="1"/>
            <p:nvPr/>
          </p:nvSpPr>
          <p:spPr>
            <a:xfrm>
              <a:off x="1468050" y="801974"/>
              <a:ext cx="1126693" cy="8913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Thérèse Desqueryroux : adapté au </a:t>
              </a:r>
              <a:r>
                <a:rPr lang="en-US" sz="1200">
                  <a:solidFill>
                    <a:schemeClr val="dk1"/>
                  </a:solidFill>
                </a:rPr>
                <a:t>cinéma</a:t>
              </a:r>
              <a:endParaRPr/>
            </a:p>
          </p:txBody>
        </p:sp>
        <p:cxnSp>
          <p:nvCxnSpPr>
            <p:cNvPr id="186" name="Google Shape;186;p5"/>
            <p:cNvCxnSpPr/>
            <p:nvPr/>
          </p:nvCxnSpPr>
          <p:spPr>
            <a:xfrm>
              <a:off x="2031397" y="1741527"/>
              <a:ext cx="0" cy="1067388"/>
            </a:xfrm>
            <a:prstGeom prst="straightConnector1">
              <a:avLst/>
            </a:prstGeom>
            <a:noFill/>
            <a:ln cap="rnd" cmpd="sng" w="12700">
              <a:solidFill>
                <a:schemeClr val="accent1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187" name="Google Shape;187;p5"/>
            <p:cNvSpPr/>
            <p:nvPr/>
          </p:nvSpPr>
          <p:spPr>
            <a:xfrm>
              <a:off x="2202635" y="1966241"/>
              <a:ext cx="1076355" cy="634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5"/>
            <p:cNvSpPr txBox="1"/>
            <p:nvPr/>
          </p:nvSpPr>
          <p:spPr>
            <a:xfrm>
              <a:off x="2202635" y="1966241"/>
              <a:ext cx="1076355" cy="634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b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1943</a:t>
              </a: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1989263" y="2766782"/>
              <a:ext cx="84267" cy="84267"/>
            </a:xfrm>
            <a:prstGeom prst="ellipse">
              <a:avLst/>
            </a:prstGeom>
            <a:solidFill>
              <a:schemeClr val="accent1"/>
            </a:solidFill>
            <a:ln cap="rnd" cmpd="sng" w="222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2129247" y="3876304"/>
              <a:ext cx="1223131" cy="1167367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rnd" cmpd="sng" w="222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5"/>
            <p:cNvSpPr txBox="1"/>
            <p:nvPr/>
          </p:nvSpPr>
          <p:spPr>
            <a:xfrm>
              <a:off x="2186233" y="3933290"/>
              <a:ext cx="1109159" cy="10533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 cahier noir :publié sous son pseudo FOREZ (mémoire)</a:t>
              </a:r>
              <a:endParaRPr/>
            </a:p>
          </p:txBody>
        </p:sp>
        <p:cxnSp>
          <p:nvCxnSpPr>
            <p:cNvPr id="192" name="Google Shape;192;p5"/>
            <p:cNvCxnSpPr/>
            <p:nvPr/>
          </p:nvCxnSpPr>
          <p:spPr>
            <a:xfrm>
              <a:off x="2740813" y="2808915"/>
              <a:ext cx="0" cy="1067388"/>
            </a:xfrm>
            <a:prstGeom prst="straightConnector1">
              <a:avLst/>
            </a:prstGeom>
            <a:noFill/>
            <a:ln cap="rnd" cmpd="sng" w="12700">
              <a:solidFill>
                <a:schemeClr val="accent1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193" name="Google Shape;193;p5"/>
            <p:cNvSpPr/>
            <p:nvPr/>
          </p:nvSpPr>
          <p:spPr>
            <a:xfrm>
              <a:off x="2698679" y="2766782"/>
              <a:ext cx="84267" cy="84267"/>
            </a:xfrm>
            <a:prstGeom prst="ellipse">
              <a:avLst/>
            </a:prstGeom>
            <a:solidFill>
              <a:schemeClr val="accent1"/>
            </a:solidFill>
            <a:ln cap="rnd" cmpd="sng" w="222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n 1952, François Mauriac recevait le prix Nobel de littérature" id="200" name="Google Shape;20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139" y="592922"/>
            <a:ext cx="5331481" cy="3332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Google Shape;201;p6"/>
          <p:cNvCxnSpPr/>
          <p:nvPr/>
        </p:nvCxnSpPr>
        <p:spPr>
          <a:xfrm>
            <a:off x="6096000" y="1436050"/>
            <a:ext cx="0" cy="1645920"/>
          </a:xfrm>
          <a:prstGeom prst="straightConnector1">
            <a:avLst/>
          </a:prstGeom>
          <a:noFill/>
          <a:ln cap="flat" cmpd="sng" w="19050">
            <a:solidFill>
              <a:srgbClr val="465359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02" name="Google Shape;202;p6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2463" l="0" r="1" t="0"/>
          <a:stretch/>
        </p:blipFill>
        <p:spPr>
          <a:xfrm>
            <a:off x="6417735" y="541064"/>
            <a:ext cx="4696828" cy="3435892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6"/>
          <p:cNvSpPr/>
          <p:nvPr/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6"/>
          <p:cNvSpPr/>
          <p:nvPr/>
        </p:nvSpPr>
        <p:spPr>
          <a:xfrm>
            <a:off x="447234" y="4359623"/>
            <a:ext cx="11303626" cy="2051143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6"/>
          <p:cNvSpPr txBox="1"/>
          <p:nvPr>
            <p:ph type="title"/>
          </p:nvPr>
        </p:nvSpPr>
        <p:spPr>
          <a:xfrm>
            <a:off x="679600" y="4596992"/>
            <a:ext cx="3353432" cy="1607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PRIX NOBEL</a:t>
            </a:r>
            <a:endParaRPr/>
          </a:p>
        </p:txBody>
      </p:sp>
      <p:sp>
        <p:nvSpPr>
          <p:cNvPr id="206" name="Google Shape;206;p6"/>
          <p:cNvSpPr txBox="1"/>
          <p:nvPr>
            <p:ph idx="1" type="body"/>
          </p:nvPr>
        </p:nvSpPr>
        <p:spPr>
          <a:xfrm>
            <a:off x="4271491" y="4470175"/>
            <a:ext cx="7240909" cy="1607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0" i="0" lang="en-US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      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0" i="0" lang="en-US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 1952, François Mauriac reçoit le </a:t>
            </a:r>
            <a:r>
              <a:rPr b="1" i="0" lang="en-US" cap="none" strike="noStrike">
                <a:solidFill>
                  <a:srgbClr val="FFFFFF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prix Nobel</a:t>
            </a:r>
            <a:r>
              <a:rPr b="0" i="0" lang="en-US" cap="none" strike="noStrike">
                <a:solidFill>
                  <a:srgbClr val="FFFFFF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de littérature, l</a:t>
            </a:r>
            <a:r>
              <a:rPr lang="en-US">
                <a:solidFill>
                  <a:srgbClr val="FFFFFF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’</a:t>
            </a:r>
            <a:r>
              <a:rPr b="0" i="0" lang="en-US" cap="none" strike="noStrike">
                <a:solidFill>
                  <a:srgbClr val="FFFFFF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année </a:t>
            </a:r>
            <a:r>
              <a:rPr lang="en-US">
                <a:solidFill>
                  <a:srgbClr val="FFFFFF"/>
                </a:solidFill>
                <a:uFill>
                  <a:noFill/>
                </a:u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où</a:t>
            </a:r>
            <a:r>
              <a:rPr b="0" i="0" lang="en-US" cap="none" strike="noStrike">
                <a:solidFill>
                  <a:srgbClr val="FFFFFF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>
                <a:solidFill>
                  <a:srgbClr val="FFFFFF"/>
                </a:solidFill>
                <a:uFill>
                  <a:noFill/>
                </a:u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paraît</a:t>
            </a:r>
            <a:r>
              <a:rPr b="0" i="0" lang="en-US" cap="none" strike="noStrike">
                <a:solidFill>
                  <a:srgbClr val="FFFFFF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son roman </a:t>
            </a:r>
            <a:r>
              <a:rPr b="0" i="0" lang="en-US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Galigaï</a:t>
            </a:r>
            <a:r>
              <a:rPr b="0" i="0" lang="en-US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pour la profonde imprégnation spirituelle et l'intensité artistique avec laquelle ses romans ont pénétré le drame de la vie humaine </a:t>
            </a:r>
            <a:endParaRPr b="0" i="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7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7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7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6" name="Google Shape;216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7"/>
          <p:cNvSpPr txBox="1"/>
          <p:nvPr>
            <p:ph type="title"/>
          </p:nvPr>
        </p:nvSpPr>
        <p:spPr>
          <a:xfrm>
            <a:off x="415582" y="889348"/>
            <a:ext cx="6766560" cy="18776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lt1"/>
                </a:solidFill>
              </a:rPr>
              <a:t>FRANÇOIS MAURIAC</a:t>
            </a:r>
            <a:r>
              <a:rPr lang="en-US" sz="6000">
                <a:solidFill>
                  <a:schemeClr val="lt1"/>
                </a:solidFill>
              </a:rPr>
              <a:t>	</a:t>
            </a:r>
            <a:endParaRPr/>
          </a:p>
        </p:txBody>
      </p:sp>
      <p:sp>
        <p:nvSpPr>
          <p:cNvPr id="218" name="Google Shape;218;p7"/>
          <p:cNvSpPr txBox="1"/>
          <p:nvPr>
            <p:ph idx="1" type="body"/>
          </p:nvPr>
        </p:nvSpPr>
        <p:spPr>
          <a:xfrm>
            <a:off x="415582" y="3656299"/>
            <a:ext cx="6823988" cy="1023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392"/>
              <a:buNone/>
            </a:pPr>
            <a:r>
              <a:rPr lang="en-US" sz="2600" cap="none">
                <a:solidFill>
                  <a:schemeClr val="lt1"/>
                </a:solidFill>
              </a:rPr>
              <a:t>EN GRAND HABIT LORS DE SON ENTRÉE À L'</a:t>
            </a:r>
            <a:r>
              <a:rPr lang="en-US" sz="2600" u="sng" cap="none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ACADÉMIE FRANÇAISE</a:t>
            </a:r>
            <a:r>
              <a:rPr lang="en-US" sz="2600" cap="none">
                <a:solidFill>
                  <a:schemeClr val="lt1"/>
                </a:solidFill>
              </a:rPr>
              <a:t> LE </a:t>
            </a:r>
            <a:r>
              <a:rPr lang="en-US" sz="2600" u="sng" cap="none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</a:t>
            </a:r>
            <a:r>
              <a:rPr baseline="30000" lang="en-US" sz="2600" u="sng" cap="none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ER</a:t>
            </a:r>
            <a:r>
              <a:rPr lang="en-US" sz="2600" cap="none">
                <a:solidFill>
                  <a:schemeClr val="lt1"/>
                </a:solidFill>
              </a:rPr>
              <a:t> </a:t>
            </a:r>
            <a:r>
              <a:rPr lang="en-US" sz="2600" u="sng" cap="none">
                <a:solidFill>
                  <a:schemeClr val="lt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JUIN</a:t>
            </a:r>
            <a:r>
              <a:rPr lang="en-US" sz="2600" cap="none">
                <a:solidFill>
                  <a:schemeClr val="lt1"/>
                </a:solidFill>
              </a:rPr>
              <a:t> </a:t>
            </a:r>
            <a:r>
              <a:rPr lang="en-US" sz="2600" u="sng" cap="none">
                <a:solidFill>
                  <a:schemeClr val="lt1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1933</a:t>
            </a:r>
            <a:r>
              <a:rPr lang="en-US" sz="2600" cap="none">
                <a:solidFill>
                  <a:schemeClr val="lt1"/>
                </a:solidFill>
              </a:rPr>
              <a:t>.</a:t>
            </a:r>
            <a:endParaRPr/>
          </a:p>
        </p:txBody>
      </p:sp>
      <p:sp>
        <p:nvSpPr>
          <p:cNvPr id="219" name="Google Shape;219;p7"/>
          <p:cNvSpPr/>
          <p:nvPr/>
        </p:nvSpPr>
        <p:spPr>
          <a:xfrm>
            <a:off x="638619" y="457200"/>
            <a:ext cx="6766560" cy="91439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0" name="Google Shape;220;p7"/>
          <p:cNvPicPr preferRelativeResize="0"/>
          <p:nvPr/>
        </p:nvPicPr>
        <p:blipFill rotWithShape="1">
          <a:blip r:embed="rId8">
            <a:alphaModFix/>
          </a:blip>
          <a:srcRect b="0" l="896" r="8562" t="0"/>
          <a:stretch/>
        </p:blipFill>
        <p:spPr>
          <a:xfrm>
            <a:off x="8140428" y="10"/>
            <a:ext cx="4051572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D8D8D8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Arial"/>
              <a:buNone/>
            </a:pPr>
            <a:r>
              <a:rPr lang="en-US">
                <a:solidFill>
                  <a:srgbClr val="262626"/>
                </a:solidFill>
              </a:rPr>
              <a:t>FRANÇOIS </a:t>
            </a:r>
            <a:r>
              <a:rPr b="1" lang="en-US">
                <a:solidFill>
                  <a:srgbClr val="262626"/>
                </a:solidFill>
              </a:rPr>
              <a:t>MAURIAC </a:t>
            </a:r>
            <a:r>
              <a:rPr lang="en-US">
                <a:solidFill>
                  <a:srgbClr val="262626"/>
                </a:solidFill>
              </a:rPr>
              <a:t>Frise Chronologique:</a:t>
            </a:r>
            <a:r>
              <a:rPr b="1" lang="en-US">
                <a:solidFill>
                  <a:srgbClr val="262626"/>
                </a:solidFill>
              </a:rPr>
              <a:t> </a:t>
            </a:r>
            <a:endParaRPr>
              <a:solidFill>
                <a:srgbClr val="262626"/>
              </a:solidFill>
            </a:endParaRPr>
          </a:p>
        </p:txBody>
      </p:sp>
      <p:grpSp>
        <p:nvGrpSpPr>
          <p:cNvPr id="226" name="Google Shape;226;p2"/>
          <p:cNvGrpSpPr/>
          <p:nvPr/>
        </p:nvGrpSpPr>
        <p:grpSpPr>
          <a:xfrm>
            <a:off x="583179" y="3104419"/>
            <a:ext cx="11025641" cy="2288568"/>
            <a:chOff x="2154" y="762856"/>
            <a:chExt cx="11025641" cy="2288568"/>
          </a:xfrm>
        </p:grpSpPr>
        <p:sp>
          <p:nvSpPr>
            <p:cNvPr id="227" name="Google Shape;227;p2"/>
            <p:cNvSpPr/>
            <p:nvPr/>
          </p:nvSpPr>
          <p:spPr>
            <a:xfrm rot="5400000">
              <a:off x="-764178" y="1529189"/>
              <a:ext cx="1716426" cy="183760"/>
            </a:xfrm>
            <a:prstGeom prst="corner">
              <a:avLst>
                <a:gd fmla="val 1000" name="adj1"/>
                <a:gd fmla="val 1000" name="adj2"/>
              </a:avLst>
            </a:prstGeom>
            <a:solidFill>
              <a:schemeClr val="lt1"/>
            </a:solidFill>
            <a:ln cap="rnd" cmpd="sng" w="22225">
              <a:solidFill>
                <a:srgbClr val="53B3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2154" y="2479282"/>
              <a:ext cx="2297008" cy="572142"/>
            </a:xfrm>
            <a:prstGeom prst="homePlate">
              <a:avLst>
                <a:gd fmla="val 25000" name="adj"/>
              </a:avLst>
            </a:prstGeom>
            <a:solidFill>
              <a:srgbClr val="53B373"/>
            </a:solidFill>
            <a:ln cap="rnd" cmpd="sng" w="22225">
              <a:solidFill>
                <a:srgbClr val="53B3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"/>
            <p:cNvSpPr txBox="1"/>
            <p:nvPr/>
          </p:nvSpPr>
          <p:spPr>
            <a:xfrm>
              <a:off x="2154" y="2479282"/>
              <a:ext cx="2225490" cy="5721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800" lIns="88900" spcFirstLastPara="1" rIns="88900" wrap="square" tIns="177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11 oct. 1885</a:t>
              </a: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5914" y="873112"/>
              <a:ext cx="1865171" cy="1076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"/>
            <p:cNvSpPr txBox="1"/>
            <p:nvPr/>
          </p:nvSpPr>
          <p:spPr>
            <a:xfrm>
              <a:off x="185914" y="873112"/>
              <a:ext cx="1865171" cy="1076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Né le 11 octobre 1885 à Bordeaux, </a:t>
              </a: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 rot="5400000">
              <a:off x="1417979" y="1529189"/>
              <a:ext cx="1716426" cy="183760"/>
            </a:xfrm>
            <a:prstGeom prst="corner">
              <a:avLst>
                <a:gd fmla="val 1000" name="adj1"/>
                <a:gd fmla="val 1000" name="adj2"/>
              </a:avLst>
            </a:prstGeom>
            <a:solidFill>
              <a:schemeClr val="lt1"/>
            </a:solidFill>
            <a:ln cap="rnd" cmpd="sng" w="222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84312" y="2479282"/>
              <a:ext cx="2297008" cy="572142"/>
            </a:xfrm>
            <a:prstGeom prst="chevron">
              <a:avLst>
                <a:gd fmla="val 25000" name="adj"/>
              </a:avLst>
            </a:prstGeom>
            <a:solidFill>
              <a:schemeClr val="accent3"/>
            </a:solidFill>
            <a:ln cap="rnd" cmpd="sng" w="222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"/>
            <p:cNvSpPr txBox="1"/>
            <p:nvPr/>
          </p:nvSpPr>
          <p:spPr>
            <a:xfrm>
              <a:off x="2327348" y="2479282"/>
              <a:ext cx="2010937" cy="5721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800" lIns="88900" spcFirstLastPara="1" rIns="88900" wrap="square" tIns="177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1926</a:t>
              </a: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2368073" y="873112"/>
              <a:ext cx="1865171" cy="1076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"/>
            <p:cNvSpPr txBox="1"/>
            <p:nvPr/>
          </p:nvSpPr>
          <p:spPr>
            <a:xfrm>
              <a:off x="2368073" y="873112"/>
              <a:ext cx="1865171" cy="1076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Grand écrivain français. Lauréat du Grand prix du roman de l'Académie française en 1926,</a:t>
              </a: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 rot="5400000">
              <a:off x="3600137" y="1529189"/>
              <a:ext cx="1716426" cy="183760"/>
            </a:xfrm>
            <a:prstGeom prst="corner">
              <a:avLst>
                <a:gd fmla="val 1000" name="adj1"/>
                <a:gd fmla="val 1000" name="adj2"/>
              </a:avLst>
            </a:prstGeom>
            <a:solidFill>
              <a:schemeClr val="lt1"/>
            </a:solidFill>
            <a:ln cap="rnd" cmpd="sng" w="22225">
              <a:solidFill>
                <a:srgbClr val="7FAD5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366470" y="2479282"/>
              <a:ext cx="2297008" cy="572142"/>
            </a:xfrm>
            <a:prstGeom prst="chevron">
              <a:avLst>
                <a:gd fmla="val 25000" name="adj"/>
              </a:avLst>
            </a:prstGeom>
            <a:solidFill>
              <a:srgbClr val="7FAD53"/>
            </a:solidFill>
            <a:ln cap="rnd" cmpd="sng" w="22225">
              <a:solidFill>
                <a:srgbClr val="7FAD5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"/>
            <p:cNvSpPr txBox="1"/>
            <p:nvPr/>
          </p:nvSpPr>
          <p:spPr>
            <a:xfrm>
              <a:off x="4509506" y="2479282"/>
              <a:ext cx="2010937" cy="5721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800" lIns="88900" spcFirstLastPara="1" rIns="88900" wrap="square" tIns="177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1933</a:t>
              </a: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550231" y="873112"/>
              <a:ext cx="1865171" cy="1076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"/>
            <p:cNvSpPr txBox="1"/>
            <p:nvPr/>
          </p:nvSpPr>
          <p:spPr>
            <a:xfrm>
              <a:off x="4550231" y="873112"/>
              <a:ext cx="1865171" cy="1076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 1933,il est élu membre de l'Académie française au fauteuil no 22 . </a:t>
              </a: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 rot="5400000">
              <a:off x="5782296" y="1529189"/>
              <a:ext cx="1716426" cy="183760"/>
            </a:xfrm>
            <a:prstGeom prst="corner">
              <a:avLst>
                <a:gd fmla="val 1000" name="adj1"/>
                <a:gd fmla="val 1000" name="adj2"/>
              </a:avLst>
            </a:prstGeom>
            <a:solidFill>
              <a:schemeClr val="lt1"/>
            </a:solidFill>
            <a:ln cap="rnd" cmpd="sng" w="222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6548628" y="2479282"/>
              <a:ext cx="2297008" cy="572142"/>
            </a:xfrm>
            <a:prstGeom prst="chevron">
              <a:avLst>
                <a:gd fmla="val 25000" name="adj"/>
              </a:avLst>
            </a:prstGeom>
            <a:solidFill>
              <a:schemeClr val="accent5"/>
            </a:solidFill>
            <a:ln cap="rnd" cmpd="sng" w="222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"/>
            <p:cNvSpPr txBox="1"/>
            <p:nvPr/>
          </p:nvSpPr>
          <p:spPr>
            <a:xfrm>
              <a:off x="6691664" y="2479282"/>
              <a:ext cx="2010937" cy="5721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800" lIns="88900" spcFirstLastPara="1" rIns="88900" wrap="square" tIns="177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1952</a:t>
              </a: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6732389" y="873112"/>
              <a:ext cx="1865171" cy="1076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"/>
            <p:cNvSpPr txBox="1"/>
            <p:nvPr/>
          </p:nvSpPr>
          <p:spPr>
            <a:xfrm>
              <a:off x="6732389" y="873112"/>
              <a:ext cx="1865171" cy="1076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Il reçoit le prix Nobel de littérature en 1952.</a:t>
              </a: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 rot="5400000">
              <a:off x="7964454" y="1529189"/>
              <a:ext cx="1716426" cy="183760"/>
            </a:xfrm>
            <a:prstGeom prst="corner">
              <a:avLst>
                <a:gd fmla="val 1000" name="adj1"/>
                <a:gd fmla="val 1000" name="adj2"/>
              </a:avLst>
            </a:prstGeom>
            <a:solidFill>
              <a:schemeClr val="lt1"/>
            </a:solidFill>
            <a:ln cap="rnd" cmpd="sng" w="222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8730787" y="2479282"/>
              <a:ext cx="2297008" cy="572142"/>
            </a:xfrm>
            <a:prstGeom prst="chevron">
              <a:avLst>
                <a:gd fmla="val 25000" name="adj"/>
              </a:avLst>
            </a:prstGeom>
            <a:solidFill>
              <a:schemeClr val="accent6"/>
            </a:solidFill>
            <a:ln cap="rnd" cmpd="sng" w="222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"/>
            <p:cNvSpPr txBox="1"/>
            <p:nvPr/>
          </p:nvSpPr>
          <p:spPr>
            <a:xfrm>
              <a:off x="8873823" y="2479282"/>
              <a:ext cx="2010937" cy="5721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800" lIns="88900" spcFirstLastPara="1" rIns="88900" wrap="square" tIns="177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 sept. 1970</a:t>
              </a: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8914547" y="873112"/>
              <a:ext cx="1865171" cy="1076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"/>
            <p:cNvSpPr txBox="1"/>
            <p:nvPr/>
          </p:nvSpPr>
          <p:spPr>
            <a:xfrm>
              <a:off x="8914547" y="873112"/>
              <a:ext cx="1865171" cy="1076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>
                  <a:solidFill>
                    <a:schemeClr val="dk1"/>
                  </a:solidFill>
                </a:rPr>
                <a:t>Il d</a:t>
              </a: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écède le 1er septembre 1970 à Paris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videndVTI">
  <a:themeElements>
    <a:clrScheme name="AnalogousFromLightSeedLeftStep">
      <a:dk1>
        <a:srgbClr val="000000"/>
      </a:dk1>
      <a:lt1>
        <a:srgbClr val="FFFFFF"/>
      </a:lt1>
      <a:dk2>
        <a:srgbClr val="33351E"/>
      </a:dk2>
      <a:lt2>
        <a:srgbClr val="E8E2E3"/>
      </a:lt2>
      <a:accent1>
        <a:srgbClr val="63AF9D"/>
      </a:accent1>
      <a:accent2>
        <a:srgbClr val="56B376"/>
      </a:accent2>
      <a:accent3>
        <a:srgbClr val="62B25C"/>
      </a:accent3>
      <a:accent4>
        <a:srgbClr val="80AE53"/>
      </a:accent4>
      <a:accent5>
        <a:srgbClr val="A0A662"/>
      </a:accent5>
      <a:accent6>
        <a:srgbClr val="BC9C58"/>
      </a:accent6>
      <a:hlink>
        <a:srgbClr val="AE697A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ividendVTI">
  <a:themeElements>
    <a:clrScheme name="AnalogousFromLightSeedLeftStep">
      <a:dk1>
        <a:srgbClr val="000000"/>
      </a:dk1>
      <a:lt1>
        <a:srgbClr val="FFFFFF"/>
      </a:lt1>
      <a:dk2>
        <a:srgbClr val="33351E"/>
      </a:dk2>
      <a:lt2>
        <a:srgbClr val="E8E2E3"/>
      </a:lt2>
      <a:accent1>
        <a:srgbClr val="63AF9D"/>
      </a:accent1>
      <a:accent2>
        <a:srgbClr val="56B376"/>
      </a:accent2>
      <a:accent3>
        <a:srgbClr val="62B25C"/>
      </a:accent3>
      <a:accent4>
        <a:srgbClr val="80AE53"/>
      </a:accent4>
      <a:accent5>
        <a:srgbClr val="A0A662"/>
      </a:accent5>
      <a:accent6>
        <a:srgbClr val="BC9C58"/>
      </a:accent6>
      <a:hlink>
        <a:srgbClr val="AE697A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2021-04-05T07:35:51Z</dcterms:created>
  <dc:creator>John Plant</dc:creator>
</cp:coreProperties>
</file>