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60"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7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3A0FBA4-796D-476E-A8E2-91024D9B7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0CE4D580-4BA1-4368-8399-61CD55D97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63" name="Freeform 11">
              <a:extLst>
                <a:ext uri="{FF2B5EF4-FFF2-40B4-BE49-F238E27FC236}">
                  <a16:creationId xmlns:a16="http://schemas.microsoft.com/office/drawing/2014/main" id="{A97B535E-13E6-4CD4-B0CB-F134067E0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4" name="Freeform 12">
              <a:extLst>
                <a:ext uri="{FF2B5EF4-FFF2-40B4-BE49-F238E27FC236}">
                  <a16:creationId xmlns:a16="http://schemas.microsoft.com/office/drawing/2014/main" id="{01363FF8-98C4-4770-A3B0-EA685B131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5" name="Freeform 13">
              <a:extLst>
                <a:ext uri="{FF2B5EF4-FFF2-40B4-BE49-F238E27FC236}">
                  <a16:creationId xmlns:a16="http://schemas.microsoft.com/office/drawing/2014/main" id="{CD9BE3BC-02AB-4A4C-B6B6-7C051E2AD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6" name="Freeform 14">
              <a:extLst>
                <a:ext uri="{FF2B5EF4-FFF2-40B4-BE49-F238E27FC236}">
                  <a16:creationId xmlns:a16="http://schemas.microsoft.com/office/drawing/2014/main" id="{8929B6E9-EB54-457B-84DF-78A08C3DD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7" name="Freeform 15">
              <a:extLst>
                <a:ext uri="{FF2B5EF4-FFF2-40B4-BE49-F238E27FC236}">
                  <a16:creationId xmlns:a16="http://schemas.microsoft.com/office/drawing/2014/main" id="{169C48C0-6760-443F-95EC-D52440A0E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8" name="Freeform 16">
              <a:extLst>
                <a:ext uri="{FF2B5EF4-FFF2-40B4-BE49-F238E27FC236}">
                  <a16:creationId xmlns:a16="http://schemas.microsoft.com/office/drawing/2014/main" id="{C492EDAD-1C87-46F4-B241-ED49A570C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9" name="Freeform 17">
              <a:extLst>
                <a:ext uri="{FF2B5EF4-FFF2-40B4-BE49-F238E27FC236}">
                  <a16:creationId xmlns:a16="http://schemas.microsoft.com/office/drawing/2014/main" id="{F727176C-B415-40E0-AAC8-66407D603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0" name="Freeform 18">
              <a:extLst>
                <a:ext uri="{FF2B5EF4-FFF2-40B4-BE49-F238E27FC236}">
                  <a16:creationId xmlns:a16="http://schemas.microsoft.com/office/drawing/2014/main" id="{4ADC1FD0-16B1-491A-B738-229644D8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1" name="Freeform 19">
              <a:extLst>
                <a:ext uri="{FF2B5EF4-FFF2-40B4-BE49-F238E27FC236}">
                  <a16:creationId xmlns:a16="http://schemas.microsoft.com/office/drawing/2014/main" id="{2F1EA84B-A17F-48BD-BCAF-0265E3378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 name="Freeform 20">
              <a:extLst>
                <a:ext uri="{FF2B5EF4-FFF2-40B4-BE49-F238E27FC236}">
                  <a16:creationId xmlns:a16="http://schemas.microsoft.com/office/drawing/2014/main" id="{B6159BAC-CC1E-46BA-8BD6-90F0B6A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3" name="Freeform 21">
              <a:extLst>
                <a:ext uri="{FF2B5EF4-FFF2-40B4-BE49-F238E27FC236}">
                  <a16:creationId xmlns:a16="http://schemas.microsoft.com/office/drawing/2014/main" id="{F500923A-5BC8-4177-B17D-5E7D13F0B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4" name="Freeform 22">
              <a:extLst>
                <a:ext uri="{FF2B5EF4-FFF2-40B4-BE49-F238E27FC236}">
                  <a16:creationId xmlns:a16="http://schemas.microsoft.com/office/drawing/2014/main" id="{73C2A3F4-D96F-4E68-94A5-25AD3D544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6" name="Group 75">
            <a:extLst>
              <a:ext uri="{FF2B5EF4-FFF2-40B4-BE49-F238E27FC236}">
                <a16:creationId xmlns:a16="http://schemas.microsoft.com/office/drawing/2014/main" id="{39A9846C-A532-4FAB-AE08-76F688E8F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77" name="Freeform 27">
              <a:extLst>
                <a:ext uri="{FF2B5EF4-FFF2-40B4-BE49-F238E27FC236}">
                  <a16:creationId xmlns:a16="http://schemas.microsoft.com/office/drawing/2014/main" id="{871FE909-EBFF-4F62-AEB8-2064DBAC8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8" name="Freeform 28">
              <a:extLst>
                <a:ext uri="{FF2B5EF4-FFF2-40B4-BE49-F238E27FC236}">
                  <a16:creationId xmlns:a16="http://schemas.microsoft.com/office/drawing/2014/main" id="{0007857F-A4C8-4917-91CB-7F03E749E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9" name="Freeform 29">
              <a:extLst>
                <a:ext uri="{FF2B5EF4-FFF2-40B4-BE49-F238E27FC236}">
                  <a16:creationId xmlns:a16="http://schemas.microsoft.com/office/drawing/2014/main" id="{08C8B64C-4133-4EF5-A5EB-CAAD3E7E5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0" name="Freeform 30">
              <a:extLst>
                <a:ext uri="{FF2B5EF4-FFF2-40B4-BE49-F238E27FC236}">
                  <a16:creationId xmlns:a16="http://schemas.microsoft.com/office/drawing/2014/main" id="{800B178D-DC7E-4AF2-A830-D273E4E55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1" name="Freeform 31">
              <a:extLst>
                <a:ext uri="{FF2B5EF4-FFF2-40B4-BE49-F238E27FC236}">
                  <a16:creationId xmlns:a16="http://schemas.microsoft.com/office/drawing/2014/main" id="{8F606109-8F81-4D14-BADA-3F0F9CB96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2" name="Freeform 32">
              <a:extLst>
                <a:ext uri="{FF2B5EF4-FFF2-40B4-BE49-F238E27FC236}">
                  <a16:creationId xmlns:a16="http://schemas.microsoft.com/office/drawing/2014/main" id="{442CD8CB-A2A8-4EDC-8BAE-CD55BC5AE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3" name="Freeform 33">
              <a:extLst>
                <a:ext uri="{FF2B5EF4-FFF2-40B4-BE49-F238E27FC236}">
                  <a16:creationId xmlns:a16="http://schemas.microsoft.com/office/drawing/2014/main" id="{67C29503-B0A2-4E98-89B3-A3E013E9C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4" name="Freeform 34">
              <a:extLst>
                <a:ext uri="{FF2B5EF4-FFF2-40B4-BE49-F238E27FC236}">
                  <a16:creationId xmlns:a16="http://schemas.microsoft.com/office/drawing/2014/main" id="{5DF7D2E7-830F-4709-9334-F3E2F08D6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5" name="Freeform 35">
              <a:extLst>
                <a:ext uri="{FF2B5EF4-FFF2-40B4-BE49-F238E27FC236}">
                  <a16:creationId xmlns:a16="http://schemas.microsoft.com/office/drawing/2014/main" id="{9331AB2A-5AE7-49E2-8BB7-A8F9FB66D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6" name="Freeform 36">
              <a:extLst>
                <a:ext uri="{FF2B5EF4-FFF2-40B4-BE49-F238E27FC236}">
                  <a16:creationId xmlns:a16="http://schemas.microsoft.com/office/drawing/2014/main" id="{FD86ADC4-D54A-4983-9D20-9CE43388B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7" name="Freeform 37">
              <a:extLst>
                <a:ext uri="{FF2B5EF4-FFF2-40B4-BE49-F238E27FC236}">
                  <a16:creationId xmlns:a16="http://schemas.microsoft.com/office/drawing/2014/main" id="{A5EAE631-BFFD-4854-9FA2-229D61081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8" name="Freeform 38">
              <a:extLst>
                <a:ext uri="{FF2B5EF4-FFF2-40B4-BE49-F238E27FC236}">
                  <a16:creationId xmlns:a16="http://schemas.microsoft.com/office/drawing/2014/main" id="{1D70CA22-C62F-4FD9-9D90-78B104393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re 1">
            <a:extLst>
              <a:ext uri="{FF2B5EF4-FFF2-40B4-BE49-F238E27FC236}">
                <a16:creationId xmlns:a16="http://schemas.microsoft.com/office/drawing/2014/main" id="{7EDA6FE9-AF47-4865-8FD7-37D15E1D7D53}"/>
              </a:ext>
            </a:extLst>
          </p:cNvPr>
          <p:cNvSpPr>
            <a:spLocks noGrp="1"/>
          </p:cNvSpPr>
          <p:nvPr>
            <p:ph type="ctrTitle"/>
          </p:nvPr>
        </p:nvSpPr>
        <p:spPr>
          <a:xfrm>
            <a:off x="7832007" y="1236776"/>
            <a:ext cx="3981445" cy="1493399"/>
          </a:xfrm>
        </p:spPr>
        <p:txBody>
          <a:bodyPr>
            <a:normAutofit/>
          </a:bodyPr>
          <a:lstStyle/>
          <a:p>
            <a:pPr algn="ctr"/>
            <a:r>
              <a:rPr lang="fr-FR" sz="3700" dirty="0"/>
              <a:t>La Princesse de Montpensier </a:t>
            </a:r>
            <a:endParaRPr lang="en-GB" sz="3700" dirty="0"/>
          </a:p>
        </p:txBody>
      </p:sp>
      <p:sp>
        <p:nvSpPr>
          <p:cNvPr id="3" name="Sous-titre 2">
            <a:extLst>
              <a:ext uri="{FF2B5EF4-FFF2-40B4-BE49-F238E27FC236}">
                <a16:creationId xmlns:a16="http://schemas.microsoft.com/office/drawing/2014/main" id="{E4293D40-D7DF-4372-9E02-1E1AB65CE071}"/>
              </a:ext>
            </a:extLst>
          </p:cNvPr>
          <p:cNvSpPr>
            <a:spLocks noGrp="1"/>
          </p:cNvSpPr>
          <p:nvPr>
            <p:ph type="subTitle" idx="1"/>
          </p:nvPr>
        </p:nvSpPr>
        <p:spPr>
          <a:xfrm>
            <a:off x="8856886" y="4618779"/>
            <a:ext cx="3181598" cy="648123"/>
          </a:xfrm>
        </p:spPr>
        <p:txBody>
          <a:bodyPr>
            <a:normAutofit/>
          </a:bodyPr>
          <a:lstStyle/>
          <a:p>
            <a:r>
              <a:rPr lang="fr-FR" dirty="0"/>
              <a:t>Par Madame de Lafayette</a:t>
            </a:r>
            <a:endParaRPr lang="en-GB" dirty="0"/>
          </a:p>
        </p:txBody>
      </p:sp>
      <p:sp>
        <p:nvSpPr>
          <p:cNvPr id="90" name="Rectangle 89">
            <a:extLst>
              <a:ext uri="{FF2B5EF4-FFF2-40B4-BE49-F238E27FC236}">
                <a16:creationId xmlns:a16="http://schemas.microsoft.com/office/drawing/2014/main" id="{BCBE9826-B2C1-49C8-8318-9CBB3F44E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 name="Image 4">
            <a:extLst>
              <a:ext uri="{FF2B5EF4-FFF2-40B4-BE49-F238E27FC236}">
                <a16:creationId xmlns:a16="http://schemas.microsoft.com/office/drawing/2014/main" id="{4DE6DEF2-1668-4A42-8859-5FEB740F895B}"/>
              </a:ext>
            </a:extLst>
          </p:cNvPr>
          <p:cNvPicPr>
            <a:picLocks noChangeAspect="1"/>
          </p:cNvPicPr>
          <p:nvPr/>
        </p:nvPicPr>
        <p:blipFill rotWithShape="1">
          <a:blip r:embed="rId2"/>
          <a:srcRect t="112" b="20061"/>
          <a:stretch/>
        </p:blipFill>
        <p:spPr>
          <a:xfrm>
            <a:off x="1" y="10"/>
            <a:ext cx="6100402" cy="3433196"/>
          </a:xfrm>
          <a:prstGeom prst="rect">
            <a:avLst/>
          </a:prstGeom>
        </p:spPr>
      </p:pic>
      <p:sp>
        <p:nvSpPr>
          <p:cNvPr id="92" name="Freeform 33">
            <a:extLst>
              <a:ext uri="{FF2B5EF4-FFF2-40B4-BE49-F238E27FC236}">
                <a16:creationId xmlns:a16="http://schemas.microsoft.com/office/drawing/2014/main" id="{39843567-C8F5-4027-87F5-B3DE86E09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Image 3">
            <a:extLst>
              <a:ext uri="{FF2B5EF4-FFF2-40B4-BE49-F238E27FC236}">
                <a16:creationId xmlns:a16="http://schemas.microsoft.com/office/drawing/2014/main" id="{400B77ED-042E-4469-8516-D04C56DC67DB}"/>
              </a:ext>
            </a:extLst>
          </p:cNvPr>
          <p:cNvPicPr>
            <a:picLocks noChangeAspect="1"/>
          </p:cNvPicPr>
          <p:nvPr/>
        </p:nvPicPr>
        <p:blipFill rotWithShape="1">
          <a:blip r:embed="rId3"/>
          <a:srcRect t="6269" b="49519"/>
          <a:stretch/>
        </p:blipFill>
        <p:spPr>
          <a:xfrm>
            <a:off x="1" y="3443912"/>
            <a:ext cx="6100402" cy="3414088"/>
          </a:xfrm>
          <a:prstGeom prst="rect">
            <a:avLst/>
          </a:prstGeom>
        </p:spPr>
      </p:pic>
      <p:cxnSp>
        <p:nvCxnSpPr>
          <p:cNvPr id="94" name="Straight Connector 93">
            <a:extLst>
              <a:ext uri="{FF2B5EF4-FFF2-40B4-BE49-F238E27FC236}">
                <a16:creationId xmlns:a16="http://schemas.microsoft.com/office/drawing/2014/main" id="{6A1AAE0B-6FBF-423E-A905-FF218DC54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6234"/>
            <a:ext cx="6225966"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68" name="Group 125">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7"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8"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9"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0"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1"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2"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33"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4"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5"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6"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37"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8"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69" name="Group 139">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41"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2"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3"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4"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5"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46"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47"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48"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9"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0"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51"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2"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70" name="Rectangle 153">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1" name="Freeform 6">
            <a:extLst>
              <a:ext uri="{FF2B5EF4-FFF2-40B4-BE49-F238E27FC236}">
                <a16:creationId xmlns:a16="http://schemas.microsoft.com/office/drawing/2014/main" id="{817CA632-DDA7-4926-856E-5F05C2F20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72" name="Rectangle 157">
            <a:extLst>
              <a:ext uri="{FF2B5EF4-FFF2-40B4-BE49-F238E27FC236}">
                <a16:creationId xmlns:a16="http://schemas.microsoft.com/office/drawing/2014/main" id="{2FB8A49A-EC96-4E05-A226-1D660F715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a:extLst>
              <a:ext uri="{FF2B5EF4-FFF2-40B4-BE49-F238E27FC236}">
                <a16:creationId xmlns:a16="http://schemas.microsoft.com/office/drawing/2014/main" id="{3A3DFEF5-17D4-43E4-B395-F70A8B823E38}"/>
              </a:ext>
            </a:extLst>
          </p:cNvPr>
          <p:cNvPicPr>
            <a:picLocks noChangeAspect="1"/>
          </p:cNvPicPr>
          <p:nvPr/>
        </p:nvPicPr>
        <p:blipFill rotWithShape="1">
          <a:blip r:embed="rId2"/>
          <a:srcRect t="4693" r="2" b="16299"/>
          <a:stretch/>
        </p:blipFill>
        <p:spPr>
          <a:xfrm>
            <a:off x="4634683" y="10"/>
            <a:ext cx="7557317" cy="6857990"/>
          </a:xfrm>
          <a:prstGeom prst="rect">
            <a:avLst/>
          </a:prstGeom>
        </p:spPr>
      </p:pic>
      <p:pic>
        <p:nvPicPr>
          <p:cNvPr id="7" name="Image 6" descr="Une image contenant texte, personne, noir, blanc&#10;&#10;Description générée automatiquement">
            <a:extLst>
              <a:ext uri="{FF2B5EF4-FFF2-40B4-BE49-F238E27FC236}">
                <a16:creationId xmlns:a16="http://schemas.microsoft.com/office/drawing/2014/main" id="{489982D2-4D5D-4E9F-8C2B-B3A50C4287EF}"/>
              </a:ext>
            </a:extLst>
          </p:cNvPr>
          <p:cNvPicPr>
            <a:picLocks noChangeAspect="1"/>
          </p:cNvPicPr>
          <p:nvPr/>
        </p:nvPicPr>
        <p:blipFill rotWithShape="1">
          <a:blip r:embed="rId3"/>
          <a:srcRect t="3962" b="31712"/>
          <a:stretch/>
        </p:blipFill>
        <p:spPr>
          <a:xfrm>
            <a:off x="20" y="10"/>
            <a:ext cx="8102493" cy="6857990"/>
          </a:xfrm>
          <a:custGeom>
            <a:avLst/>
            <a:gdLst/>
            <a:ahLst/>
            <a:cxnLst/>
            <a:rect l="l" t="t" r="r" b="b"/>
            <a:pathLst>
              <a:path w="8102513" h="6858000">
                <a:moveTo>
                  <a:pt x="0" y="0"/>
                </a:moveTo>
                <a:lnTo>
                  <a:pt x="4500048" y="0"/>
                </a:lnTo>
                <a:lnTo>
                  <a:pt x="4794418" y="0"/>
                </a:lnTo>
                <a:cubicBezTo>
                  <a:pt x="4794418" y="0"/>
                  <a:pt x="4794418" y="0"/>
                  <a:pt x="8020436" y="3226734"/>
                </a:cubicBezTo>
                <a:cubicBezTo>
                  <a:pt x="8129873" y="3336196"/>
                  <a:pt x="8129873" y="3517045"/>
                  <a:pt x="8020436" y="3626507"/>
                </a:cubicBezTo>
                <a:cubicBezTo>
                  <a:pt x="8020436" y="3626507"/>
                  <a:pt x="8020436" y="3626507"/>
                  <a:pt x="4789660" y="6858000"/>
                </a:cubicBezTo>
                <a:lnTo>
                  <a:pt x="4785185" y="6858000"/>
                </a:lnTo>
                <a:lnTo>
                  <a:pt x="4774556" y="6858000"/>
                </a:lnTo>
                <a:lnTo>
                  <a:pt x="4753857" y="6858000"/>
                </a:lnTo>
                <a:lnTo>
                  <a:pt x="4719732" y="6858000"/>
                </a:lnTo>
                <a:lnTo>
                  <a:pt x="4668824" y="6858000"/>
                </a:lnTo>
                <a:lnTo>
                  <a:pt x="4597777" y="6858000"/>
                </a:lnTo>
                <a:lnTo>
                  <a:pt x="4503233" y="6858000"/>
                </a:lnTo>
                <a:lnTo>
                  <a:pt x="4500048" y="6858000"/>
                </a:lnTo>
                <a:lnTo>
                  <a:pt x="0" y="6858000"/>
                </a:lnTo>
                <a:close/>
              </a:path>
            </a:pathLst>
          </a:custGeom>
          <a:ln>
            <a:solidFill>
              <a:schemeClr val="accent1"/>
            </a:solidFill>
          </a:ln>
        </p:spPr>
      </p:pic>
      <p:sp>
        <p:nvSpPr>
          <p:cNvPr id="173" name="Freeform 5">
            <a:extLst>
              <a:ext uri="{FF2B5EF4-FFF2-40B4-BE49-F238E27FC236}">
                <a16:creationId xmlns:a16="http://schemas.microsoft.com/office/drawing/2014/main" id="{0CC97D07-9DA9-4A80-9DCE-AECCB0C4C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E95996BE-0F96-4327-8142-BFD09C4E2497}"/>
              </a:ext>
            </a:extLst>
          </p:cNvPr>
          <p:cNvSpPr>
            <a:spLocks noGrp="1"/>
          </p:cNvSpPr>
          <p:nvPr>
            <p:ph type="title"/>
          </p:nvPr>
        </p:nvSpPr>
        <p:spPr>
          <a:xfrm>
            <a:off x="442900" y="3895385"/>
            <a:ext cx="9442763" cy="1580695"/>
          </a:xfrm>
        </p:spPr>
        <p:txBody>
          <a:bodyPr vert="horz" lIns="91440" tIns="45720" rIns="91440" bIns="45720" rtlCol="0" anchor="b">
            <a:normAutofit/>
          </a:bodyPr>
          <a:lstStyle/>
          <a:p>
            <a:pPr>
              <a:lnSpc>
                <a:spcPct val="90000"/>
              </a:lnSpc>
            </a:pPr>
            <a:r>
              <a:rPr lang="en-US" sz="1600" dirty="0">
                <a:solidFill>
                  <a:srgbClr val="FEFFFF"/>
                </a:solidFill>
              </a:rPr>
              <a:t>Madame de La Fayette femme de </a:t>
            </a:r>
            <a:r>
              <a:rPr lang="en-US" sz="1600" dirty="0" err="1">
                <a:solidFill>
                  <a:srgbClr val="FEFFFF"/>
                </a:solidFill>
              </a:rPr>
              <a:t>lettres</a:t>
            </a:r>
            <a:r>
              <a:rPr lang="en-US" sz="1600" dirty="0">
                <a:solidFill>
                  <a:srgbClr val="FEFFFF"/>
                </a:solidFill>
              </a:rPr>
              <a:t>, a </a:t>
            </a:r>
            <a:r>
              <a:rPr lang="en-US" sz="1600" dirty="0" err="1">
                <a:solidFill>
                  <a:srgbClr val="FEFFFF"/>
                </a:solidFill>
              </a:rPr>
              <a:t>écrit</a:t>
            </a:r>
            <a:r>
              <a:rPr lang="en-US" sz="1600" dirty="0">
                <a:solidFill>
                  <a:srgbClr val="FEFFFF"/>
                </a:solidFill>
              </a:rPr>
              <a:t> et </a:t>
            </a:r>
            <a:r>
              <a:rPr lang="en-US" sz="1600" dirty="0" err="1">
                <a:solidFill>
                  <a:srgbClr val="FEFFFF"/>
                </a:solidFill>
              </a:rPr>
              <a:t>publié</a:t>
            </a:r>
            <a:r>
              <a:rPr lang="en-US" sz="1600" dirty="0">
                <a:solidFill>
                  <a:srgbClr val="FEFFFF"/>
                </a:solidFill>
              </a:rPr>
              <a:t> </a:t>
            </a:r>
            <a:r>
              <a:rPr lang="en-US" sz="1600" dirty="0" err="1">
                <a:solidFill>
                  <a:srgbClr val="FEFFFF"/>
                </a:solidFill>
              </a:rPr>
              <a:t>cette</a:t>
            </a:r>
            <a:r>
              <a:rPr lang="en-US" sz="1600" dirty="0">
                <a:solidFill>
                  <a:srgbClr val="FEFFFF"/>
                </a:solidFill>
              </a:rPr>
              <a:t> nouvelle ‘La </a:t>
            </a:r>
            <a:r>
              <a:rPr lang="en-US" sz="1600" dirty="0" err="1">
                <a:solidFill>
                  <a:srgbClr val="FEFFFF"/>
                </a:solidFill>
              </a:rPr>
              <a:t>Princesse</a:t>
            </a:r>
            <a:r>
              <a:rPr lang="en-US" sz="1600" dirty="0">
                <a:solidFill>
                  <a:srgbClr val="FEFFFF"/>
                </a:solidFill>
              </a:rPr>
              <a:t> de </a:t>
            </a:r>
            <a:r>
              <a:rPr lang="en-US" sz="1600" dirty="0" err="1">
                <a:solidFill>
                  <a:srgbClr val="FEFFFF"/>
                </a:solidFill>
              </a:rPr>
              <a:t>Montpensier</a:t>
            </a:r>
            <a:r>
              <a:rPr lang="en-US" sz="1600" dirty="0">
                <a:solidFill>
                  <a:srgbClr val="FEFFFF"/>
                </a:solidFill>
              </a:rPr>
              <a:t> </a:t>
            </a:r>
            <a:r>
              <a:rPr lang="en-US" sz="1600" dirty="0" err="1">
                <a:solidFill>
                  <a:srgbClr val="FEFFFF"/>
                </a:solidFill>
              </a:rPr>
              <a:t>en</a:t>
            </a:r>
            <a:r>
              <a:rPr lang="en-US" sz="1600" dirty="0">
                <a:solidFill>
                  <a:srgbClr val="FEFFFF"/>
                </a:solidFill>
              </a:rPr>
              <a:t> 1662 avec </a:t>
            </a:r>
            <a:r>
              <a:rPr lang="en-US" sz="1600" dirty="0" err="1">
                <a:solidFill>
                  <a:srgbClr val="FEFFFF"/>
                </a:solidFill>
              </a:rPr>
              <a:t>l’aide</a:t>
            </a:r>
            <a:r>
              <a:rPr lang="en-US" sz="1600" dirty="0">
                <a:solidFill>
                  <a:srgbClr val="FEFFFF"/>
                </a:solidFill>
              </a:rPr>
              <a:t> de </a:t>
            </a:r>
            <a:r>
              <a:rPr lang="en-US" sz="1600" dirty="0" err="1">
                <a:solidFill>
                  <a:srgbClr val="FEFFFF"/>
                </a:solidFill>
              </a:rPr>
              <a:t>l’écrivain</a:t>
            </a:r>
            <a:r>
              <a:rPr lang="en-US" sz="1600" dirty="0">
                <a:solidFill>
                  <a:srgbClr val="FEFFFF"/>
                </a:solidFill>
              </a:rPr>
              <a:t> </a:t>
            </a:r>
            <a:r>
              <a:rPr lang="en-US" sz="1600" dirty="0" err="1">
                <a:solidFill>
                  <a:srgbClr val="FEFFFF"/>
                </a:solidFill>
              </a:rPr>
              <a:t>Segrais</a:t>
            </a:r>
            <a:r>
              <a:rPr lang="en-US" sz="1600" dirty="0">
                <a:solidFill>
                  <a:srgbClr val="FEFFFF"/>
                </a:solidFill>
              </a:rPr>
              <a:t>, </a:t>
            </a:r>
            <a:r>
              <a:rPr lang="en-US" sz="1600" dirty="0" err="1">
                <a:solidFill>
                  <a:srgbClr val="FEFFFF"/>
                </a:solidFill>
              </a:rPr>
              <a:t>elle</a:t>
            </a:r>
            <a:r>
              <a:rPr lang="en-US" sz="1600" dirty="0">
                <a:solidFill>
                  <a:srgbClr val="FEFFFF"/>
                </a:solidFill>
              </a:rPr>
              <a:t> a </a:t>
            </a:r>
            <a:r>
              <a:rPr lang="en-US" sz="1600" dirty="0" err="1">
                <a:solidFill>
                  <a:srgbClr val="FEFFFF"/>
                </a:solidFill>
              </a:rPr>
              <a:t>d’abord</a:t>
            </a:r>
            <a:r>
              <a:rPr lang="en-US" sz="1600" dirty="0">
                <a:solidFill>
                  <a:srgbClr val="FEFFFF"/>
                </a:solidFill>
              </a:rPr>
              <a:t> </a:t>
            </a:r>
            <a:r>
              <a:rPr lang="en-US" sz="1600" dirty="0" err="1">
                <a:solidFill>
                  <a:srgbClr val="FEFFFF"/>
                </a:solidFill>
              </a:rPr>
              <a:t>publié</a:t>
            </a:r>
            <a:r>
              <a:rPr lang="en-US" sz="1600" dirty="0">
                <a:solidFill>
                  <a:srgbClr val="FEFFFF"/>
                </a:solidFill>
              </a:rPr>
              <a:t> </a:t>
            </a:r>
            <a:r>
              <a:rPr lang="en-US" sz="1600" dirty="0" err="1">
                <a:solidFill>
                  <a:srgbClr val="FEFFFF"/>
                </a:solidFill>
              </a:rPr>
              <a:t>anonymement</a:t>
            </a:r>
            <a:r>
              <a:rPr lang="en-US" sz="1600" dirty="0">
                <a:solidFill>
                  <a:srgbClr val="FEFFFF"/>
                </a:solidFill>
              </a:rPr>
              <a:t> </a:t>
            </a:r>
            <a:r>
              <a:rPr lang="en-US" sz="1600" dirty="0" err="1">
                <a:solidFill>
                  <a:srgbClr val="FEFFFF"/>
                </a:solidFill>
              </a:rPr>
              <a:t>puisque</a:t>
            </a:r>
            <a:r>
              <a:rPr lang="en-US" sz="1600" dirty="0">
                <a:solidFill>
                  <a:srgbClr val="FEFFFF"/>
                </a:solidFill>
              </a:rPr>
              <a:t> </a:t>
            </a:r>
            <a:r>
              <a:rPr lang="en-US" sz="1600" dirty="0" err="1">
                <a:solidFill>
                  <a:srgbClr val="FEFFFF"/>
                </a:solidFill>
              </a:rPr>
              <a:t>cela</a:t>
            </a:r>
            <a:r>
              <a:rPr lang="en-US" sz="1600" dirty="0">
                <a:solidFill>
                  <a:srgbClr val="FEFFFF"/>
                </a:solidFill>
              </a:rPr>
              <a:t> </a:t>
            </a:r>
            <a:r>
              <a:rPr lang="en-US" sz="1600" dirty="0" err="1">
                <a:solidFill>
                  <a:srgbClr val="FEFFFF"/>
                </a:solidFill>
              </a:rPr>
              <a:t>était</a:t>
            </a:r>
            <a:r>
              <a:rPr lang="en-US" sz="1600" dirty="0">
                <a:solidFill>
                  <a:srgbClr val="FEFFFF"/>
                </a:solidFill>
              </a:rPr>
              <a:t> </a:t>
            </a:r>
            <a:r>
              <a:rPr lang="en-US" sz="1600" dirty="0" err="1">
                <a:solidFill>
                  <a:srgbClr val="FEFFFF"/>
                </a:solidFill>
              </a:rPr>
              <a:t>très</a:t>
            </a:r>
            <a:r>
              <a:rPr lang="en-US" sz="1600" dirty="0">
                <a:solidFill>
                  <a:srgbClr val="FEFFFF"/>
                </a:solidFill>
              </a:rPr>
              <a:t> mal vu pour </a:t>
            </a:r>
            <a:r>
              <a:rPr lang="en-US" sz="1600" dirty="0" err="1">
                <a:solidFill>
                  <a:srgbClr val="FEFFFF"/>
                </a:solidFill>
              </a:rPr>
              <a:t>une</a:t>
            </a:r>
            <a:r>
              <a:rPr lang="en-US" sz="1600" dirty="0">
                <a:solidFill>
                  <a:srgbClr val="FEFFFF"/>
                </a:solidFill>
              </a:rPr>
              <a:t> femme </a:t>
            </a:r>
            <a:r>
              <a:rPr lang="en-US" sz="1600" dirty="0" err="1">
                <a:solidFill>
                  <a:srgbClr val="FEFFFF"/>
                </a:solidFill>
              </a:rPr>
              <a:t>d’écrire</a:t>
            </a:r>
            <a:r>
              <a:rPr lang="en-US" sz="1600" dirty="0">
                <a:solidFill>
                  <a:srgbClr val="FEFFFF"/>
                </a:solidFill>
              </a:rPr>
              <a:t> au </a:t>
            </a:r>
            <a:r>
              <a:rPr lang="en-US" sz="1600" dirty="0" err="1">
                <a:solidFill>
                  <a:srgbClr val="FEFFFF"/>
                </a:solidFill>
              </a:rPr>
              <a:t>XVIIème</a:t>
            </a:r>
            <a:r>
              <a:rPr lang="en-US" sz="1600" dirty="0">
                <a:solidFill>
                  <a:srgbClr val="FEFFFF"/>
                </a:solidFill>
              </a:rPr>
              <a:t> siècle. Elle </a:t>
            </a:r>
            <a:r>
              <a:rPr lang="en-US" sz="1600" dirty="0" err="1">
                <a:solidFill>
                  <a:srgbClr val="FEFFFF"/>
                </a:solidFill>
              </a:rPr>
              <a:t>est</a:t>
            </a:r>
            <a:r>
              <a:rPr lang="en-US" sz="1600" dirty="0">
                <a:solidFill>
                  <a:srgbClr val="FEFFFF"/>
                </a:solidFill>
              </a:rPr>
              <a:t> </a:t>
            </a:r>
            <a:r>
              <a:rPr lang="en-US" sz="1600" dirty="0" err="1">
                <a:solidFill>
                  <a:srgbClr val="FEFFFF"/>
                </a:solidFill>
              </a:rPr>
              <a:t>l’auteure</a:t>
            </a:r>
            <a:r>
              <a:rPr lang="en-US" sz="1600" dirty="0">
                <a:solidFill>
                  <a:srgbClr val="FEFFFF"/>
                </a:solidFill>
              </a:rPr>
              <a:t> de la </a:t>
            </a:r>
            <a:r>
              <a:rPr lang="en-US" sz="1600" dirty="0" err="1">
                <a:solidFill>
                  <a:srgbClr val="FEFFFF"/>
                </a:solidFill>
              </a:rPr>
              <a:t>Princesse</a:t>
            </a:r>
            <a:r>
              <a:rPr lang="en-US" sz="1600" dirty="0">
                <a:solidFill>
                  <a:srgbClr val="FEFFFF"/>
                </a:solidFill>
              </a:rPr>
              <a:t> de </a:t>
            </a:r>
            <a:r>
              <a:rPr lang="en-US" sz="1600" dirty="0" err="1">
                <a:solidFill>
                  <a:srgbClr val="FEFFFF"/>
                </a:solidFill>
              </a:rPr>
              <a:t>Clèves</a:t>
            </a:r>
            <a:r>
              <a:rPr lang="en-US" sz="1600" dirty="0">
                <a:solidFill>
                  <a:srgbClr val="FEFFFF"/>
                </a:solidFill>
              </a:rPr>
              <a:t> </a:t>
            </a:r>
            <a:r>
              <a:rPr lang="en-US" sz="1600" dirty="0" err="1">
                <a:solidFill>
                  <a:srgbClr val="FEFFFF"/>
                </a:solidFill>
              </a:rPr>
              <a:t>très</a:t>
            </a:r>
            <a:r>
              <a:rPr lang="en-US" sz="1600" dirty="0">
                <a:solidFill>
                  <a:srgbClr val="FEFFFF"/>
                </a:solidFill>
              </a:rPr>
              <a:t> célèbre.</a:t>
            </a:r>
            <a:br>
              <a:rPr lang="en-US" sz="1600" dirty="0">
                <a:solidFill>
                  <a:srgbClr val="FEFFFF"/>
                </a:solidFill>
              </a:rPr>
            </a:br>
            <a:r>
              <a:rPr lang="en-US" sz="1600" dirty="0">
                <a:solidFill>
                  <a:srgbClr val="FEFFFF"/>
                </a:solidFill>
              </a:rPr>
              <a:t>La </a:t>
            </a:r>
            <a:r>
              <a:rPr lang="en-US" sz="1600" dirty="0" err="1">
                <a:solidFill>
                  <a:srgbClr val="FEFFFF"/>
                </a:solidFill>
              </a:rPr>
              <a:t>princesse</a:t>
            </a:r>
            <a:r>
              <a:rPr lang="en-US" sz="1600" dirty="0">
                <a:solidFill>
                  <a:srgbClr val="FEFFFF"/>
                </a:solidFill>
              </a:rPr>
              <a:t> de </a:t>
            </a:r>
            <a:r>
              <a:rPr lang="en-US" sz="1600" dirty="0" err="1">
                <a:solidFill>
                  <a:srgbClr val="FEFFFF"/>
                </a:solidFill>
              </a:rPr>
              <a:t>Montpensier</a:t>
            </a:r>
            <a:r>
              <a:rPr lang="en-US" sz="1600" dirty="0">
                <a:solidFill>
                  <a:srgbClr val="FEFFFF"/>
                </a:solidFill>
              </a:rPr>
              <a:t> sera </a:t>
            </a:r>
            <a:r>
              <a:rPr lang="en-US" sz="1600" dirty="0" err="1">
                <a:solidFill>
                  <a:srgbClr val="FEFFFF"/>
                </a:solidFill>
              </a:rPr>
              <a:t>adapté</a:t>
            </a:r>
            <a:r>
              <a:rPr lang="en-US" sz="1600" dirty="0">
                <a:solidFill>
                  <a:srgbClr val="FEFFFF"/>
                </a:solidFill>
              </a:rPr>
              <a:t> </a:t>
            </a:r>
            <a:r>
              <a:rPr lang="en-US" sz="1600" dirty="0" err="1">
                <a:solidFill>
                  <a:srgbClr val="FEFFFF"/>
                </a:solidFill>
              </a:rPr>
              <a:t>en</a:t>
            </a:r>
            <a:r>
              <a:rPr lang="en-US" sz="1600" dirty="0">
                <a:solidFill>
                  <a:srgbClr val="FEFFFF"/>
                </a:solidFill>
              </a:rPr>
              <a:t> film par Bernard Tavernier </a:t>
            </a:r>
            <a:r>
              <a:rPr lang="en-US" sz="1600" dirty="0" err="1">
                <a:solidFill>
                  <a:srgbClr val="FEFFFF"/>
                </a:solidFill>
              </a:rPr>
              <a:t>en</a:t>
            </a:r>
            <a:r>
              <a:rPr lang="en-US" sz="1600" dirty="0">
                <a:solidFill>
                  <a:srgbClr val="FEFFFF"/>
                </a:solidFill>
              </a:rPr>
              <a:t> 2010, </a:t>
            </a:r>
            <a:r>
              <a:rPr lang="en-US" sz="1600" dirty="0" err="1">
                <a:solidFill>
                  <a:srgbClr val="FEFFFF"/>
                </a:solidFill>
              </a:rPr>
              <a:t>entouré</a:t>
            </a:r>
            <a:r>
              <a:rPr lang="en-US" sz="1600" dirty="0">
                <a:solidFill>
                  <a:srgbClr val="FEFFFF"/>
                </a:solidFill>
              </a:rPr>
              <a:t> de </a:t>
            </a:r>
            <a:r>
              <a:rPr lang="en-US" sz="1600" dirty="0" err="1">
                <a:solidFill>
                  <a:srgbClr val="FEFFFF"/>
                </a:solidFill>
              </a:rPr>
              <a:t>prodigieux</a:t>
            </a:r>
            <a:r>
              <a:rPr lang="en-US" sz="1600" dirty="0">
                <a:solidFill>
                  <a:srgbClr val="FEFFFF"/>
                </a:solidFill>
              </a:rPr>
              <a:t> </a:t>
            </a:r>
            <a:r>
              <a:rPr lang="en-US" sz="1600" dirty="0" err="1">
                <a:solidFill>
                  <a:srgbClr val="FEFFFF"/>
                </a:solidFill>
              </a:rPr>
              <a:t>acteur</a:t>
            </a:r>
            <a:r>
              <a:rPr lang="en-US" sz="1600" dirty="0">
                <a:solidFill>
                  <a:srgbClr val="FEFFFF"/>
                </a:solidFill>
              </a:rPr>
              <a:t> </a:t>
            </a:r>
            <a:r>
              <a:rPr lang="en-US" sz="1100" dirty="0">
                <a:solidFill>
                  <a:srgbClr val="FEFFFF"/>
                </a:solidFill>
              </a:rPr>
              <a:t>.</a:t>
            </a:r>
            <a:br>
              <a:rPr lang="en-US" sz="1100" dirty="0">
                <a:solidFill>
                  <a:srgbClr val="FEFFFF"/>
                </a:solidFill>
              </a:rPr>
            </a:br>
            <a:endParaRPr lang="en-US" sz="1100" dirty="0">
              <a:solidFill>
                <a:srgbClr val="FEFFFF"/>
              </a:solidFill>
            </a:endParaRPr>
          </a:p>
        </p:txBody>
      </p:sp>
    </p:spTree>
    <p:extLst>
      <p:ext uri="{BB962C8B-B14F-4D97-AF65-F5344CB8AC3E}">
        <p14:creationId xmlns:p14="http://schemas.microsoft.com/office/powerpoint/2010/main" val="79177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45"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3"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04341DEF-81B7-4EEC-8909-6F2B6087D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6" name="Group 45">
            <a:extLst>
              <a:ext uri="{FF2B5EF4-FFF2-40B4-BE49-F238E27FC236}">
                <a16:creationId xmlns:a16="http://schemas.microsoft.com/office/drawing/2014/main" id="{9A5AC064-ADE7-4B0C-8245-B2F1EB5B8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7" name="Freeform 11">
              <a:extLst>
                <a:ext uri="{FF2B5EF4-FFF2-40B4-BE49-F238E27FC236}">
                  <a16:creationId xmlns:a16="http://schemas.microsoft.com/office/drawing/2014/main" id="{E37B7EBB-C9FD-4E5D-BD7F-BB6092F9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a:extLst>
                <a:ext uri="{FF2B5EF4-FFF2-40B4-BE49-F238E27FC236}">
                  <a16:creationId xmlns:a16="http://schemas.microsoft.com/office/drawing/2014/main" id="{C8B2AE09-B233-4FDA-B631-5206203CA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88F32931-9845-458F-B8F8-8E78CCEE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148BE82D-39C4-48EF-997D-8BFA63F38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852DC9DE-9D71-4A37-B4FA-E42217110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F47E097E-D860-4834-88D3-8BC8D6507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16A387B9-DEF4-466D-9126-83B19CE7B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154CD8CA-8183-40A6-AEF0-5DBAB801B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5A88D6FA-1489-4872-9E82-BAE278A57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67DE90D4-F72A-4FE4-862E-C424D270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5A3D158C-2B8A-4243-A03E-63081E204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E3129423-824E-4B81-A87E-447D1E3A8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0" name="Group 59">
            <a:extLst>
              <a:ext uri="{FF2B5EF4-FFF2-40B4-BE49-F238E27FC236}">
                <a16:creationId xmlns:a16="http://schemas.microsoft.com/office/drawing/2014/main" id="{A49E48F8-A2B8-4478-8AC8-5E209D09A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61" name="Freeform 27">
              <a:extLst>
                <a:ext uri="{FF2B5EF4-FFF2-40B4-BE49-F238E27FC236}">
                  <a16:creationId xmlns:a16="http://schemas.microsoft.com/office/drawing/2014/main" id="{0847DF35-E732-4994-9178-C716F67AC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4587982D-A0D3-4EE2-8CEF-37993A51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BB673465-572A-42D0-BD59-7EC8540B5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A4FC5299-7FE6-4E03-8940-7DE35873E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86E2AF04-90CB-449E-AB7A-D10235983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C11C6385-7122-4AD4-AE84-D76BCB361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D487FA13-07EC-4E0F-B832-08E2BCC2F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9F4E74A1-DFE6-4E08-8F2F-B4BBEA92F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13CC4D3F-FA7A-4C14-BDC3-BC2BB704D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1B592E45-964E-4F95-9828-EFC8B12D5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BCE85C42-D558-4570-A659-2A22AE3F6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9EAFB9C6-4F7C-4206-9FAC-19FA84406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 name="ZoneTexte 5">
            <a:extLst>
              <a:ext uri="{FF2B5EF4-FFF2-40B4-BE49-F238E27FC236}">
                <a16:creationId xmlns:a16="http://schemas.microsoft.com/office/drawing/2014/main" id="{B4369637-C807-4A3D-8110-2CBAB2D39C45}"/>
              </a:ext>
            </a:extLst>
          </p:cNvPr>
          <p:cNvSpPr txBox="1"/>
          <p:nvPr/>
        </p:nvSpPr>
        <p:spPr>
          <a:xfrm>
            <a:off x="4304847" y="624110"/>
            <a:ext cx="7563303" cy="128089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2800" dirty="0">
                <a:solidFill>
                  <a:schemeClr val="accent2">
                    <a:lumMod val="75000"/>
                  </a:schemeClr>
                </a:solidFill>
                <a:latin typeface="+mj-lt"/>
                <a:ea typeface="+mj-ea"/>
                <a:cs typeface="+mj-cs"/>
              </a:rPr>
              <a:t>Renée </a:t>
            </a:r>
            <a:r>
              <a:rPr lang="en-US" sz="2800" dirty="0" err="1">
                <a:solidFill>
                  <a:schemeClr val="accent2">
                    <a:lumMod val="75000"/>
                  </a:schemeClr>
                </a:solidFill>
                <a:latin typeface="+mj-lt"/>
                <a:ea typeface="+mj-ea"/>
                <a:cs typeface="+mj-cs"/>
              </a:rPr>
              <a:t>d’Anjou</a:t>
            </a:r>
            <a:r>
              <a:rPr lang="en-US" sz="2800" dirty="0">
                <a:solidFill>
                  <a:schemeClr val="accent2">
                    <a:lumMod val="75000"/>
                  </a:schemeClr>
                </a:solidFill>
                <a:latin typeface="+mj-lt"/>
                <a:ea typeface="+mj-ea"/>
                <a:cs typeface="+mj-cs"/>
              </a:rPr>
              <a:t> </a:t>
            </a:r>
            <a:r>
              <a:rPr lang="en-US" sz="2800" dirty="0" err="1">
                <a:solidFill>
                  <a:schemeClr val="accent2">
                    <a:lumMod val="75000"/>
                  </a:schemeClr>
                </a:solidFill>
                <a:latin typeface="+mj-lt"/>
                <a:ea typeface="+mj-ea"/>
                <a:cs typeface="+mj-cs"/>
              </a:rPr>
              <a:t>inspirée</a:t>
            </a:r>
            <a:r>
              <a:rPr lang="en-US" sz="2800" dirty="0">
                <a:solidFill>
                  <a:schemeClr val="accent2">
                    <a:lumMod val="75000"/>
                  </a:schemeClr>
                </a:solidFill>
                <a:latin typeface="+mj-lt"/>
                <a:ea typeface="+mj-ea"/>
                <a:cs typeface="+mj-cs"/>
              </a:rPr>
              <a:t> du </a:t>
            </a:r>
            <a:r>
              <a:rPr lang="en-US" sz="2800" dirty="0" err="1">
                <a:solidFill>
                  <a:schemeClr val="accent2">
                    <a:lumMod val="75000"/>
                  </a:schemeClr>
                </a:solidFill>
                <a:latin typeface="+mj-lt"/>
                <a:ea typeface="+mj-ea"/>
                <a:cs typeface="+mj-cs"/>
              </a:rPr>
              <a:t>personnage</a:t>
            </a:r>
            <a:r>
              <a:rPr lang="en-US" sz="2800" dirty="0">
                <a:solidFill>
                  <a:schemeClr val="accent2">
                    <a:lumMod val="75000"/>
                  </a:schemeClr>
                </a:solidFill>
                <a:latin typeface="+mj-lt"/>
                <a:ea typeface="+mj-ea"/>
                <a:cs typeface="+mj-cs"/>
              </a:rPr>
              <a:t> de ‘la </a:t>
            </a:r>
            <a:r>
              <a:rPr lang="en-US" sz="2800" dirty="0" err="1">
                <a:solidFill>
                  <a:schemeClr val="accent2">
                    <a:lumMod val="75000"/>
                  </a:schemeClr>
                </a:solidFill>
                <a:latin typeface="+mj-lt"/>
                <a:ea typeface="+mj-ea"/>
                <a:cs typeface="+mj-cs"/>
              </a:rPr>
              <a:t>princesse</a:t>
            </a:r>
            <a:r>
              <a:rPr lang="en-US" sz="2800" dirty="0">
                <a:solidFill>
                  <a:schemeClr val="accent2">
                    <a:lumMod val="75000"/>
                  </a:schemeClr>
                </a:solidFill>
                <a:latin typeface="+mj-lt"/>
                <a:ea typeface="+mj-ea"/>
                <a:cs typeface="+mj-cs"/>
              </a:rPr>
              <a:t> de </a:t>
            </a:r>
            <a:r>
              <a:rPr lang="en-US" sz="2800" dirty="0" err="1">
                <a:solidFill>
                  <a:schemeClr val="accent2">
                    <a:lumMod val="75000"/>
                  </a:schemeClr>
                </a:solidFill>
                <a:latin typeface="+mj-lt"/>
                <a:ea typeface="+mj-ea"/>
                <a:cs typeface="+mj-cs"/>
              </a:rPr>
              <a:t>Montpensier</a:t>
            </a:r>
            <a:r>
              <a:rPr lang="en-US" sz="2800" dirty="0">
                <a:solidFill>
                  <a:schemeClr val="accent2">
                    <a:lumMod val="75000"/>
                  </a:schemeClr>
                </a:solidFill>
                <a:latin typeface="+mj-lt"/>
                <a:ea typeface="+mj-ea"/>
                <a:cs typeface="+mj-cs"/>
              </a:rPr>
              <a:t>’</a:t>
            </a:r>
          </a:p>
        </p:txBody>
      </p:sp>
      <p:sp>
        <p:nvSpPr>
          <p:cNvPr id="74" name="Rectangle 73">
            <a:extLst>
              <a:ext uri="{FF2B5EF4-FFF2-40B4-BE49-F238E27FC236}">
                <a16:creationId xmlns:a16="http://schemas.microsoft.com/office/drawing/2014/main" id="{911A4BE3-B040-48E2-8AC0-783C1FA5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11">
            <a:extLst>
              <a:ext uri="{FF2B5EF4-FFF2-40B4-BE49-F238E27FC236}">
                <a16:creationId xmlns:a16="http://schemas.microsoft.com/office/drawing/2014/main" id="{2B22D258-32DB-4A09-A867-02C497F2B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Image 6">
            <a:extLst>
              <a:ext uri="{FF2B5EF4-FFF2-40B4-BE49-F238E27FC236}">
                <a16:creationId xmlns:a16="http://schemas.microsoft.com/office/drawing/2014/main" id="{1343851B-D220-420F-BCB1-D2A629BBA8BE}"/>
              </a:ext>
            </a:extLst>
          </p:cNvPr>
          <p:cNvPicPr>
            <a:picLocks noChangeAspect="1"/>
          </p:cNvPicPr>
          <p:nvPr/>
        </p:nvPicPr>
        <p:blipFill rotWithShape="1">
          <a:blip r:embed="rId2"/>
          <a:srcRect l="18761" r="32565"/>
          <a:stretch/>
        </p:blipFill>
        <p:spPr>
          <a:xfrm>
            <a:off x="19" y="1730"/>
            <a:ext cx="3184399" cy="6858000"/>
          </a:xfrm>
          <a:prstGeom prst="rect">
            <a:avLst/>
          </a:prstGeom>
        </p:spPr>
      </p:pic>
      <p:sp>
        <p:nvSpPr>
          <p:cNvPr id="5" name="ZoneTexte 4">
            <a:extLst>
              <a:ext uri="{FF2B5EF4-FFF2-40B4-BE49-F238E27FC236}">
                <a16:creationId xmlns:a16="http://schemas.microsoft.com/office/drawing/2014/main" id="{61001C5C-1664-4793-B68D-324441C15072}"/>
              </a:ext>
            </a:extLst>
          </p:cNvPr>
          <p:cNvSpPr txBox="1"/>
          <p:nvPr/>
        </p:nvSpPr>
        <p:spPr>
          <a:xfrm>
            <a:off x="3642634" y="1540189"/>
            <a:ext cx="8288953" cy="454798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dirty="0">
                <a:solidFill>
                  <a:schemeClr val="tx1">
                    <a:lumMod val="75000"/>
                    <a:lumOff val="25000"/>
                  </a:schemeClr>
                </a:solidFill>
              </a:rPr>
              <a:t> </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Renée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d'Anjou-Mézière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née le 21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octobre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1550 à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Mézières-en-Brenne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est</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la fille de Nicolas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Ier</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d'Anjou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marquis de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Mézières</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comte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de Saint-</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Fargeau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et de Gabrielle de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Mareuil</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Son frère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aîné</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Nicolas II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d'Anjou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semble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être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mort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jeune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si</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bien que Renée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d'Anjou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est</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souvent</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présentée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comme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fille unique.</a:t>
            </a:r>
          </a:p>
          <a:p>
            <a:pPr>
              <a:spcBef>
                <a:spcPts val="1000"/>
              </a:spcBef>
              <a:buClr>
                <a:schemeClr val="accent1"/>
              </a:buClr>
              <a:buFont typeface="Wingdings 3" charset="2"/>
              <a:buChar char=""/>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Épouse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de François de Bourbon,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duc</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de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Montpensier</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mère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d'Henri</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de Bourbon,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duc</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de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Montpensier</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elle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inspire Madame de La Fayette pour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sa</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Princesse</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de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Montpensier</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p>
          <a:p>
            <a:pPr>
              <a:spcBef>
                <a:spcPts val="1000"/>
              </a:spcBef>
              <a:buClr>
                <a:schemeClr val="accent1"/>
              </a:buClr>
              <a:buFont typeface="Wingdings 3" charset="2"/>
              <a:buChar char=""/>
            </a:pPr>
            <a:r>
              <a:rPr lang="fr-FR" dirty="0">
                <a:solidFill>
                  <a:schemeClr val="tx1">
                    <a:lumMod val="75000"/>
                    <a:lumOff val="25000"/>
                  </a:schemeClr>
                </a:solidFill>
                <a:latin typeface="Times New Roman" panose="02020603050405020304" pitchFamily="18" charset="0"/>
                <a:cs typeface="Times New Roman" panose="02020603050405020304" pitchFamily="18" charset="0"/>
              </a:rPr>
              <a:t>Renée d'Anjou inspira beaucoup l'héroïne de La Princesse de Montpensier,  Le titre de cet œuvre se réfère à sa situation de princesse-dauphine d'Auvergne et future duchesse de Montpensier, situation qui a été la sienne pendant la plus grande partie de l'action, de 1566 à 1572. Cependant, le personnage en partie imaginaire de l'histoire, qui ne mentionne jamais son prénom, se distingue de Renée d'Anjou, par les raisons de sa mort, peu après la Saint-Barthélemy, en 1572.</a:t>
            </a:r>
            <a:endParaRPr lang="en-US" dirty="0">
              <a:solidFill>
                <a:schemeClr val="tx1">
                  <a:lumMod val="75000"/>
                  <a:lumOff val="25000"/>
                </a:schemeClr>
              </a:solidFill>
            </a:endParaRPr>
          </a:p>
        </p:txBody>
      </p:sp>
    </p:spTree>
    <p:extLst>
      <p:ext uri="{BB962C8B-B14F-4D97-AF65-F5344CB8AC3E}">
        <p14:creationId xmlns:p14="http://schemas.microsoft.com/office/powerpoint/2010/main" val="269114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341DEF-81B7-4EEC-8909-6F2B6087D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a:extLst>
              <a:ext uri="{FF2B5EF4-FFF2-40B4-BE49-F238E27FC236}">
                <a16:creationId xmlns:a16="http://schemas.microsoft.com/office/drawing/2014/main" id="{9A5AC064-ADE7-4B0C-8245-B2F1EB5B8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22" name="Freeform 11">
              <a:extLst>
                <a:ext uri="{FF2B5EF4-FFF2-40B4-BE49-F238E27FC236}">
                  <a16:creationId xmlns:a16="http://schemas.microsoft.com/office/drawing/2014/main" id="{E37B7EBB-C9FD-4E5D-BD7F-BB6092F9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3" name="Freeform 12">
              <a:extLst>
                <a:ext uri="{FF2B5EF4-FFF2-40B4-BE49-F238E27FC236}">
                  <a16:creationId xmlns:a16="http://schemas.microsoft.com/office/drawing/2014/main" id="{C8B2AE09-B233-4FDA-B631-5206203CA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4" name="Freeform 13">
              <a:extLst>
                <a:ext uri="{FF2B5EF4-FFF2-40B4-BE49-F238E27FC236}">
                  <a16:creationId xmlns:a16="http://schemas.microsoft.com/office/drawing/2014/main" id="{88F32931-9845-458F-B8F8-8E78CCEE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5" name="Freeform 14">
              <a:extLst>
                <a:ext uri="{FF2B5EF4-FFF2-40B4-BE49-F238E27FC236}">
                  <a16:creationId xmlns:a16="http://schemas.microsoft.com/office/drawing/2014/main" id="{148BE82D-39C4-48EF-997D-8BFA63F38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6" name="Freeform 15">
              <a:extLst>
                <a:ext uri="{FF2B5EF4-FFF2-40B4-BE49-F238E27FC236}">
                  <a16:creationId xmlns:a16="http://schemas.microsoft.com/office/drawing/2014/main" id="{852DC9DE-9D71-4A37-B4FA-E42217110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7" name="Freeform 16">
              <a:extLst>
                <a:ext uri="{FF2B5EF4-FFF2-40B4-BE49-F238E27FC236}">
                  <a16:creationId xmlns:a16="http://schemas.microsoft.com/office/drawing/2014/main" id="{F47E097E-D860-4834-88D3-8BC8D6507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8" name="Freeform 17">
              <a:extLst>
                <a:ext uri="{FF2B5EF4-FFF2-40B4-BE49-F238E27FC236}">
                  <a16:creationId xmlns:a16="http://schemas.microsoft.com/office/drawing/2014/main" id="{16A387B9-DEF4-466D-9126-83B19CE7B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9" name="Freeform 18">
              <a:extLst>
                <a:ext uri="{FF2B5EF4-FFF2-40B4-BE49-F238E27FC236}">
                  <a16:creationId xmlns:a16="http://schemas.microsoft.com/office/drawing/2014/main" id="{154CD8CA-8183-40A6-AEF0-5DBAB801B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0" name="Freeform 19">
              <a:extLst>
                <a:ext uri="{FF2B5EF4-FFF2-40B4-BE49-F238E27FC236}">
                  <a16:creationId xmlns:a16="http://schemas.microsoft.com/office/drawing/2014/main" id="{5A88D6FA-1489-4872-9E82-BAE278A57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1" name="Freeform 20">
              <a:extLst>
                <a:ext uri="{FF2B5EF4-FFF2-40B4-BE49-F238E27FC236}">
                  <a16:creationId xmlns:a16="http://schemas.microsoft.com/office/drawing/2014/main" id="{67DE90D4-F72A-4FE4-862E-C424D270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2" name="Freeform 21">
              <a:extLst>
                <a:ext uri="{FF2B5EF4-FFF2-40B4-BE49-F238E27FC236}">
                  <a16:creationId xmlns:a16="http://schemas.microsoft.com/office/drawing/2014/main" id="{5A3D158C-2B8A-4243-A03E-63081E204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3" name="Freeform 22">
              <a:extLst>
                <a:ext uri="{FF2B5EF4-FFF2-40B4-BE49-F238E27FC236}">
                  <a16:creationId xmlns:a16="http://schemas.microsoft.com/office/drawing/2014/main" id="{E3129423-824E-4B81-A87E-447D1E3A8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5" name="Group 34">
            <a:extLst>
              <a:ext uri="{FF2B5EF4-FFF2-40B4-BE49-F238E27FC236}">
                <a16:creationId xmlns:a16="http://schemas.microsoft.com/office/drawing/2014/main" id="{A49E48F8-A2B8-4478-8AC8-5E209D09A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36" name="Freeform 27">
              <a:extLst>
                <a:ext uri="{FF2B5EF4-FFF2-40B4-BE49-F238E27FC236}">
                  <a16:creationId xmlns:a16="http://schemas.microsoft.com/office/drawing/2014/main" id="{0847DF35-E732-4994-9178-C716F67AC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7" name="Freeform 28">
              <a:extLst>
                <a:ext uri="{FF2B5EF4-FFF2-40B4-BE49-F238E27FC236}">
                  <a16:creationId xmlns:a16="http://schemas.microsoft.com/office/drawing/2014/main" id="{4587982D-A0D3-4EE2-8CEF-37993A51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8" name="Freeform 29">
              <a:extLst>
                <a:ext uri="{FF2B5EF4-FFF2-40B4-BE49-F238E27FC236}">
                  <a16:creationId xmlns:a16="http://schemas.microsoft.com/office/drawing/2014/main" id="{BB673465-572A-42D0-BD59-7EC8540B5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9" name="Freeform 30">
              <a:extLst>
                <a:ext uri="{FF2B5EF4-FFF2-40B4-BE49-F238E27FC236}">
                  <a16:creationId xmlns:a16="http://schemas.microsoft.com/office/drawing/2014/main" id="{A4FC5299-7FE6-4E03-8940-7DE35873E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0" name="Freeform 31">
              <a:extLst>
                <a:ext uri="{FF2B5EF4-FFF2-40B4-BE49-F238E27FC236}">
                  <a16:creationId xmlns:a16="http://schemas.microsoft.com/office/drawing/2014/main" id="{86E2AF04-90CB-449E-AB7A-D10235983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1" name="Freeform 32">
              <a:extLst>
                <a:ext uri="{FF2B5EF4-FFF2-40B4-BE49-F238E27FC236}">
                  <a16:creationId xmlns:a16="http://schemas.microsoft.com/office/drawing/2014/main" id="{C11C6385-7122-4AD4-AE84-D76BCB361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2" name="Freeform 33">
              <a:extLst>
                <a:ext uri="{FF2B5EF4-FFF2-40B4-BE49-F238E27FC236}">
                  <a16:creationId xmlns:a16="http://schemas.microsoft.com/office/drawing/2014/main" id="{D487FA13-07EC-4E0F-B832-08E2BCC2F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3" name="Freeform 34">
              <a:extLst>
                <a:ext uri="{FF2B5EF4-FFF2-40B4-BE49-F238E27FC236}">
                  <a16:creationId xmlns:a16="http://schemas.microsoft.com/office/drawing/2014/main" id="{9F4E74A1-DFE6-4E08-8F2F-B4BBEA92F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4" name="Freeform 35">
              <a:extLst>
                <a:ext uri="{FF2B5EF4-FFF2-40B4-BE49-F238E27FC236}">
                  <a16:creationId xmlns:a16="http://schemas.microsoft.com/office/drawing/2014/main" id="{13CC4D3F-FA7A-4C14-BDC3-BC2BB704D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5" name="Freeform 36">
              <a:extLst>
                <a:ext uri="{FF2B5EF4-FFF2-40B4-BE49-F238E27FC236}">
                  <a16:creationId xmlns:a16="http://schemas.microsoft.com/office/drawing/2014/main" id="{1B592E45-964E-4F95-9828-EFC8B12D5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6" name="Freeform 37">
              <a:extLst>
                <a:ext uri="{FF2B5EF4-FFF2-40B4-BE49-F238E27FC236}">
                  <a16:creationId xmlns:a16="http://schemas.microsoft.com/office/drawing/2014/main" id="{BCE85C42-D558-4570-A659-2A22AE3F6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7" name="Freeform 38">
              <a:extLst>
                <a:ext uri="{FF2B5EF4-FFF2-40B4-BE49-F238E27FC236}">
                  <a16:creationId xmlns:a16="http://schemas.microsoft.com/office/drawing/2014/main" id="{9EAFB9C6-4F7C-4206-9FAC-19FA84406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re 1">
            <a:extLst>
              <a:ext uri="{FF2B5EF4-FFF2-40B4-BE49-F238E27FC236}">
                <a16:creationId xmlns:a16="http://schemas.microsoft.com/office/drawing/2014/main" id="{445C162B-9870-4386-A4E5-604CA0F07D12}"/>
              </a:ext>
            </a:extLst>
          </p:cNvPr>
          <p:cNvSpPr>
            <a:spLocks noGrp="1"/>
          </p:cNvSpPr>
          <p:nvPr>
            <p:ph type="title"/>
          </p:nvPr>
        </p:nvSpPr>
        <p:spPr>
          <a:xfrm>
            <a:off x="4624180" y="249478"/>
            <a:ext cx="6845092" cy="1280890"/>
          </a:xfrm>
        </p:spPr>
        <p:txBody>
          <a:bodyPr>
            <a:normAutofit/>
          </a:bodyPr>
          <a:lstStyle/>
          <a:p>
            <a:r>
              <a:rPr lang="fr-FR" sz="3300" dirty="0"/>
              <a:t>LA PRINCESSE DE MONTPENSIER </a:t>
            </a:r>
            <a:br>
              <a:rPr lang="fr-FR" sz="3300" dirty="0"/>
            </a:br>
            <a:r>
              <a:rPr lang="fr-FR" sz="3300" dirty="0"/>
              <a:t>SON HISTOIRE</a:t>
            </a:r>
            <a:endParaRPr lang="en-GB" sz="3300" dirty="0"/>
          </a:p>
        </p:txBody>
      </p:sp>
      <p:sp>
        <p:nvSpPr>
          <p:cNvPr id="49" name="Rectangle 48">
            <a:extLst>
              <a:ext uri="{FF2B5EF4-FFF2-40B4-BE49-F238E27FC236}">
                <a16:creationId xmlns:a16="http://schemas.microsoft.com/office/drawing/2014/main" id="{911A4BE3-B040-48E2-8AC0-783C1FA5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11">
            <a:extLst>
              <a:ext uri="{FF2B5EF4-FFF2-40B4-BE49-F238E27FC236}">
                <a16:creationId xmlns:a16="http://schemas.microsoft.com/office/drawing/2014/main" id="{2B22D258-32DB-4A09-A867-02C497F2B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Image 4">
            <a:extLst>
              <a:ext uri="{FF2B5EF4-FFF2-40B4-BE49-F238E27FC236}">
                <a16:creationId xmlns:a16="http://schemas.microsoft.com/office/drawing/2014/main" id="{3B92C31D-2B66-4305-B233-E4C6A5B74361}"/>
              </a:ext>
            </a:extLst>
          </p:cNvPr>
          <p:cNvPicPr>
            <a:picLocks noChangeAspect="1"/>
          </p:cNvPicPr>
          <p:nvPr/>
        </p:nvPicPr>
        <p:blipFill rotWithShape="1">
          <a:blip r:embed="rId2"/>
          <a:srcRect l="14545" r="21729"/>
          <a:stretch/>
        </p:blipFill>
        <p:spPr>
          <a:xfrm>
            <a:off x="20" y="1730"/>
            <a:ext cx="2720524" cy="6858000"/>
          </a:xfrm>
          <a:prstGeom prst="rect">
            <a:avLst/>
          </a:prstGeom>
        </p:spPr>
      </p:pic>
      <p:sp>
        <p:nvSpPr>
          <p:cNvPr id="3" name="Espace réservé du contenu 2">
            <a:extLst>
              <a:ext uri="{FF2B5EF4-FFF2-40B4-BE49-F238E27FC236}">
                <a16:creationId xmlns:a16="http://schemas.microsoft.com/office/drawing/2014/main" id="{E29F81D8-D205-45F8-B8AA-E2A1AFDCA7D8}"/>
              </a:ext>
            </a:extLst>
          </p:cNvPr>
          <p:cNvSpPr>
            <a:spLocks noGrp="1"/>
          </p:cNvSpPr>
          <p:nvPr>
            <p:ph idx="1"/>
          </p:nvPr>
        </p:nvSpPr>
        <p:spPr>
          <a:xfrm>
            <a:off x="3391508" y="857365"/>
            <a:ext cx="8708756" cy="5995888"/>
          </a:xfrm>
        </p:spPr>
        <p:txBody>
          <a:bodyPr>
            <a:noAutofit/>
          </a:bodyPr>
          <a:lstStyle/>
          <a:p>
            <a:pPr>
              <a:lnSpc>
                <a:spcPct val="90000"/>
              </a:lnSpc>
              <a:buClr>
                <a:srgbClr val="B8956B"/>
              </a:buClr>
            </a:pPr>
            <a:endParaRPr lang="fr-FR" sz="1600" dirty="0"/>
          </a:p>
          <a:p>
            <a:pPr>
              <a:lnSpc>
                <a:spcPct val="120000"/>
              </a:lnSpc>
              <a:buClr>
                <a:srgbClr val="B8956B"/>
              </a:buClr>
            </a:pPr>
            <a:r>
              <a:rPr lang="fr-FR" sz="1600" dirty="0">
                <a:latin typeface="Times New Roman" panose="02020603050405020304" pitchFamily="18" charset="0"/>
                <a:cs typeface="Times New Roman" panose="02020603050405020304" pitchFamily="18" charset="0"/>
              </a:rPr>
              <a:t>La Princesse de Montpensier est l’histoire d’amour entre le duc Henri de Guise et Melle de </a:t>
            </a:r>
            <a:r>
              <a:rPr lang="fr-FR" sz="1600" dirty="0" err="1">
                <a:latin typeface="Times New Roman" panose="02020603050405020304" pitchFamily="18" charset="0"/>
                <a:cs typeface="Times New Roman" panose="02020603050405020304" pitchFamily="18" charset="0"/>
              </a:rPr>
              <a:t>Mézièrequi</a:t>
            </a:r>
            <a:r>
              <a:rPr lang="fr-FR" sz="1600" dirty="0">
                <a:latin typeface="Times New Roman" panose="02020603050405020304" pitchFamily="18" charset="0"/>
                <a:cs typeface="Times New Roman" panose="02020603050405020304" pitchFamily="18" charset="0"/>
              </a:rPr>
              <a:t> deviendra la princesse de Montpensier qui est dans l’obligation d’épouser le prince Montpensier, afin de satisfaire leurs pères, le marquis de Mézière et le duc de Montpensier à cause d’un accord politique. Malgré son mariage avec le prince de Montpensier, elle garde dans son cœur son premier amour, le duc de Guise</a:t>
            </a:r>
          </a:p>
          <a:p>
            <a:pPr>
              <a:lnSpc>
                <a:spcPct val="120000"/>
              </a:lnSpc>
              <a:buClr>
                <a:srgbClr val="B8956B"/>
              </a:buClr>
            </a:pPr>
            <a:r>
              <a:rPr lang="fr-FR" sz="1600" dirty="0">
                <a:latin typeface="Times New Roman" panose="02020603050405020304" pitchFamily="18" charset="0"/>
                <a:cs typeface="Times New Roman" panose="02020603050405020304" pitchFamily="18" charset="0"/>
              </a:rPr>
              <a:t>L’histoire se déroule dans les années 1560, pendant la guerres de religions qui opposait les Catholiques et les protestants.  Elle est  amoureuse du duc de Guise qui l’aime aussi . Le prince  de Montpensier va partir et va la laissé seul avec le Comte de Chabannes son ami, qui va être le mentor de la princesse et va tomber amoureux d’elle. </a:t>
            </a:r>
          </a:p>
          <a:p>
            <a:pPr>
              <a:lnSpc>
                <a:spcPct val="120000"/>
              </a:lnSpc>
              <a:buClr>
                <a:srgbClr val="B8956B"/>
              </a:buClr>
            </a:pPr>
            <a:r>
              <a:rPr lang="fr-FR" sz="1600" dirty="0">
                <a:latin typeface="Times New Roman" panose="02020603050405020304" pitchFamily="18" charset="0"/>
                <a:cs typeface="Times New Roman" panose="02020603050405020304" pitchFamily="18" charset="0"/>
              </a:rPr>
              <a:t>Elle va faire la connaissant du prince d’Anjou le frère du roi Charles IX, qui se trouve être l’ami du duc de Guise. Celui-ci va revoir la princesse et va lui l’amour qu’il a toujours pour elle.</a:t>
            </a:r>
          </a:p>
          <a:p>
            <a:pPr>
              <a:lnSpc>
                <a:spcPct val="120000"/>
              </a:lnSpc>
              <a:buClr>
                <a:srgbClr val="B8956B"/>
              </a:buClr>
            </a:pPr>
            <a:r>
              <a:rPr lang="fr-FR" sz="1600" dirty="0">
                <a:latin typeface="Times New Roman" panose="02020603050405020304" pitchFamily="18" charset="0"/>
                <a:cs typeface="Times New Roman" panose="02020603050405020304" pitchFamily="18" charset="0"/>
              </a:rPr>
              <a:t>Tous tombent amoureux d’elle</a:t>
            </a:r>
          </a:p>
          <a:p>
            <a:pPr>
              <a:lnSpc>
                <a:spcPct val="120000"/>
              </a:lnSpc>
              <a:buClr>
                <a:srgbClr val="B8956B"/>
              </a:buClr>
            </a:pPr>
            <a:r>
              <a:rPr lang="fr-FR" sz="1600" dirty="0">
                <a:latin typeface="Times New Roman" panose="02020603050405020304" pitchFamily="18" charset="0"/>
                <a:cs typeface="Times New Roman" panose="02020603050405020304" pitchFamily="18" charset="0"/>
              </a:rPr>
              <a:t>Mme de Montpensier meurt, incapable de résister à la douleur d'avoir perdu l'estime de son mari, le cœur de son amant et le plus parfait ami qu’elle n’est jamais eu.</a:t>
            </a:r>
          </a:p>
          <a:p>
            <a:pPr>
              <a:lnSpc>
                <a:spcPct val="120000"/>
              </a:lnSpc>
              <a:buClr>
                <a:srgbClr val="B8956B"/>
              </a:buClr>
            </a:pPr>
            <a:r>
              <a:rPr lang="fr-FR" sz="1600" dirty="0">
                <a:latin typeface="Times New Roman" panose="02020603050405020304" pitchFamily="18" charset="0"/>
                <a:cs typeface="Times New Roman" panose="02020603050405020304" pitchFamily="18" charset="0"/>
              </a:rPr>
              <a:t>Cette dernière va évoluer intellectuellement grandir tous le long du roman grâce à Chabanne, en essayant de garder la raison face à la passion de ses prétendants, elle va s’affirmée, elle recevra l’admiration et la compassion du lecteur .. </a:t>
            </a:r>
          </a:p>
          <a:p>
            <a:pPr>
              <a:lnSpc>
                <a:spcPct val="90000"/>
              </a:lnSpc>
              <a:buClr>
                <a:srgbClr val="B8956B"/>
              </a:buClr>
            </a:pP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10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373B3022-35A4-40D5-AC0D-8BA4F67CC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DD67D69-A080-486C-8862-E06994D50726}"/>
              </a:ext>
            </a:extLst>
          </p:cNvPr>
          <p:cNvSpPr>
            <a:spLocks noGrp="1"/>
          </p:cNvSpPr>
          <p:nvPr>
            <p:ph type="title"/>
          </p:nvPr>
        </p:nvSpPr>
        <p:spPr>
          <a:xfrm>
            <a:off x="7188200" y="624110"/>
            <a:ext cx="4316411" cy="1280890"/>
          </a:xfrm>
        </p:spPr>
        <p:txBody>
          <a:bodyPr>
            <a:normAutofit/>
          </a:bodyPr>
          <a:lstStyle/>
          <a:p>
            <a:pPr>
              <a:lnSpc>
                <a:spcPct val="90000"/>
              </a:lnSpc>
            </a:pPr>
            <a:r>
              <a:rPr lang="fr-FR" sz="2300">
                <a:solidFill>
                  <a:srgbClr val="A08559"/>
                </a:solidFill>
              </a:rPr>
              <a:t>Nous retrouverons 4 formes d’amour représentées par 4 hommes différents</a:t>
            </a:r>
            <a:endParaRPr lang="en-GB" sz="2300">
              <a:solidFill>
                <a:srgbClr val="A08559"/>
              </a:solidFill>
            </a:endParaRPr>
          </a:p>
        </p:txBody>
      </p:sp>
      <p:sp>
        <p:nvSpPr>
          <p:cNvPr id="31" name="Rectangle 21">
            <a:extLst>
              <a:ext uri="{FF2B5EF4-FFF2-40B4-BE49-F238E27FC236}">
                <a16:creationId xmlns:a16="http://schemas.microsoft.com/office/drawing/2014/main" id="{10A19964-AB68-4485-8EFA-3CD273580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29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3">
            <a:extLst>
              <a:ext uri="{FF2B5EF4-FFF2-40B4-BE49-F238E27FC236}">
                <a16:creationId xmlns:a16="http://schemas.microsoft.com/office/drawing/2014/main" id="{8F747ECE-EE90-4379-A122-8C35B906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848" y="962669"/>
            <a:ext cx="2322898" cy="23868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 14">
            <a:extLst>
              <a:ext uri="{FF2B5EF4-FFF2-40B4-BE49-F238E27FC236}">
                <a16:creationId xmlns:a16="http://schemas.microsoft.com/office/drawing/2014/main" id="{BA7635D7-A9F4-42EA-9113-2F9164E6749E}"/>
              </a:ext>
            </a:extLst>
          </p:cNvPr>
          <p:cNvPicPr>
            <a:picLocks noChangeAspect="1"/>
          </p:cNvPicPr>
          <p:nvPr/>
        </p:nvPicPr>
        <p:blipFill>
          <a:blip r:embed="rId2"/>
          <a:stretch>
            <a:fillRect/>
          </a:stretch>
        </p:blipFill>
        <p:spPr>
          <a:xfrm>
            <a:off x="1189604" y="1127377"/>
            <a:ext cx="1243385" cy="2057400"/>
          </a:xfrm>
          <a:prstGeom prst="rect">
            <a:avLst/>
          </a:prstGeom>
        </p:spPr>
      </p:pic>
      <p:sp>
        <p:nvSpPr>
          <p:cNvPr id="35" name="Rectangle 25">
            <a:extLst>
              <a:ext uri="{FF2B5EF4-FFF2-40B4-BE49-F238E27FC236}">
                <a16:creationId xmlns:a16="http://schemas.microsoft.com/office/drawing/2014/main" id="{B911225F-B0AD-450C-818E-EBD16004E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0714" y="962669"/>
            <a:ext cx="2322898" cy="23868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C6ADBA64-2EE8-4F06-9870-E3287F6D8880}"/>
              </a:ext>
            </a:extLst>
          </p:cNvPr>
          <p:cNvPicPr>
            <a:picLocks noChangeAspect="1"/>
          </p:cNvPicPr>
          <p:nvPr/>
        </p:nvPicPr>
        <p:blipFill>
          <a:blip r:embed="rId3"/>
          <a:stretch>
            <a:fillRect/>
          </a:stretch>
        </p:blipFill>
        <p:spPr>
          <a:xfrm>
            <a:off x="3561499" y="1127377"/>
            <a:ext cx="1481328" cy="2057400"/>
          </a:xfrm>
          <a:prstGeom prst="rect">
            <a:avLst/>
          </a:prstGeom>
        </p:spPr>
      </p:pic>
      <p:sp>
        <p:nvSpPr>
          <p:cNvPr id="28" name="Rectangle 27">
            <a:extLst>
              <a:ext uri="{FF2B5EF4-FFF2-40B4-BE49-F238E27FC236}">
                <a16:creationId xmlns:a16="http://schemas.microsoft.com/office/drawing/2014/main" id="{94F90697-2860-439B-A6BF-CB3941137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848" y="3510354"/>
            <a:ext cx="2322898" cy="23868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036D14B1-965E-41C0-8499-2813C2EC183B}"/>
              </a:ext>
            </a:extLst>
          </p:cNvPr>
          <p:cNvPicPr>
            <a:picLocks noChangeAspect="1"/>
          </p:cNvPicPr>
          <p:nvPr/>
        </p:nvPicPr>
        <p:blipFill>
          <a:blip r:embed="rId4"/>
          <a:stretch>
            <a:fillRect/>
          </a:stretch>
        </p:blipFill>
        <p:spPr>
          <a:xfrm>
            <a:off x="1068061" y="3675062"/>
            <a:ext cx="1486471" cy="2057400"/>
          </a:xfrm>
          <a:prstGeom prst="rect">
            <a:avLst/>
          </a:prstGeom>
        </p:spPr>
      </p:pic>
      <p:sp>
        <p:nvSpPr>
          <p:cNvPr id="30" name="Rectangle 29">
            <a:extLst>
              <a:ext uri="{FF2B5EF4-FFF2-40B4-BE49-F238E27FC236}">
                <a16:creationId xmlns:a16="http://schemas.microsoft.com/office/drawing/2014/main" id="{B2EFE911-95C2-438D-A7C9-207C0686B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0714" y="3510354"/>
            <a:ext cx="2322898" cy="23868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EBFC082A-2A5F-4E5D-8AE6-D414247821B3}"/>
              </a:ext>
            </a:extLst>
          </p:cNvPr>
          <p:cNvPicPr>
            <a:picLocks noChangeAspect="1"/>
          </p:cNvPicPr>
          <p:nvPr/>
        </p:nvPicPr>
        <p:blipFill>
          <a:blip r:embed="rId5"/>
          <a:stretch>
            <a:fillRect/>
          </a:stretch>
        </p:blipFill>
        <p:spPr>
          <a:xfrm>
            <a:off x="3558927" y="3675062"/>
            <a:ext cx="1486471" cy="2057400"/>
          </a:xfrm>
          <a:prstGeom prst="rect">
            <a:avLst/>
          </a:prstGeom>
        </p:spPr>
      </p:pic>
      <p:sp>
        <p:nvSpPr>
          <p:cNvPr id="32" name="Rectangle 31">
            <a:extLst>
              <a:ext uri="{FF2B5EF4-FFF2-40B4-BE49-F238E27FC236}">
                <a16:creationId xmlns:a16="http://schemas.microsoft.com/office/drawing/2014/main" id="{624079AD-5DA5-4CB8-ABCA-B0CC80BEE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985" y="0"/>
            <a:ext cx="182880" cy="6858000"/>
          </a:xfrm>
          <a:prstGeom prst="rect">
            <a:avLst/>
          </a:prstGeom>
          <a:solidFill>
            <a:srgbClr val="A08559"/>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53">
            <a:extLst>
              <a:ext uri="{FF2B5EF4-FFF2-40B4-BE49-F238E27FC236}">
                <a16:creationId xmlns:a16="http://schemas.microsoft.com/office/drawing/2014/main" id="{5F0F9A1B-5C38-47B2-BA2F-94D6A4563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985" y="680545"/>
            <a:ext cx="878363"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31BB2E1-4548-4746-B36F-525A3149E365}"/>
              </a:ext>
            </a:extLst>
          </p:cNvPr>
          <p:cNvSpPr>
            <a:spLocks noGrp="1"/>
          </p:cNvSpPr>
          <p:nvPr>
            <p:ph idx="1"/>
          </p:nvPr>
        </p:nvSpPr>
        <p:spPr>
          <a:xfrm>
            <a:off x="6911266" y="2133600"/>
            <a:ext cx="4593346" cy="3777622"/>
          </a:xfrm>
        </p:spPr>
        <p:txBody>
          <a:bodyPr>
            <a:normAutofit/>
          </a:bodyPr>
          <a:lstStyle/>
          <a:p>
            <a:pPr>
              <a:buClr>
                <a:srgbClr val="C3C06D"/>
              </a:buClr>
            </a:pPr>
            <a:r>
              <a:rPr lang="fr-FR" sz="1600"/>
              <a:t>Le comte Chabannes, amour platonique, respectueurx </a:t>
            </a:r>
          </a:p>
          <a:p>
            <a:pPr>
              <a:buClr>
                <a:srgbClr val="C3C06D"/>
              </a:buClr>
            </a:pPr>
            <a:r>
              <a:rPr lang="fr-FR" sz="1600"/>
              <a:t>Le prince Montpensier son époux, amour jaloux, violent et possessif</a:t>
            </a:r>
          </a:p>
          <a:p>
            <a:pPr>
              <a:buClr>
                <a:srgbClr val="C3C06D"/>
              </a:buClr>
            </a:pPr>
            <a:r>
              <a:rPr lang="fr-FR" sz="1600"/>
              <a:t>Le duc d’Anjou: l’apour intéressé, ponctuel, manipulateur, </a:t>
            </a:r>
          </a:p>
          <a:p>
            <a:pPr>
              <a:buClr>
                <a:srgbClr val="C3C06D"/>
              </a:buClr>
            </a:pPr>
            <a:r>
              <a:rPr lang="fr-FR" sz="1600"/>
              <a:t>Le duc de Guise: (dont la princesse était follement amoureuse) amour d’enfant, passionnel interdit et sincère</a:t>
            </a:r>
          </a:p>
          <a:p>
            <a:pPr marL="0" indent="0">
              <a:buClr>
                <a:srgbClr val="C3C06D"/>
              </a:buClr>
              <a:buNone/>
            </a:pPr>
            <a:endParaRPr lang="en-GB" sz="1600"/>
          </a:p>
        </p:txBody>
      </p:sp>
    </p:spTree>
    <p:extLst>
      <p:ext uri="{BB962C8B-B14F-4D97-AF65-F5344CB8AC3E}">
        <p14:creationId xmlns:p14="http://schemas.microsoft.com/office/powerpoint/2010/main" val="399505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57"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8"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59"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60"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61"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62"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63"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64"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5"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6"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7"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8"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9" name="Group 268">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0"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1"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2"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3"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4"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5"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76"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77"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78"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79"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80"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81"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82" name="Rectangle 281">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83"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84" name="Rectangle 283">
            <a:extLst>
              <a:ext uri="{FF2B5EF4-FFF2-40B4-BE49-F238E27FC236}">
                <a16:creationId xmlns:a16="http://schemas.microsoft.com/office/drawing/2014/main" id="{9ADC701B-596E-48F0-91BF-962B1E13D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5" name="Group 284">
            <a:extLst>
              <a:ext uri="{FF2B5EF4-FFF2-40B4-BE49-F238E27FC236}">
                <a16:creationId xmlns:a16="http://schemas.microsoft.com/office/drawing/2014/main" id="{AABA1EC3-E45F-4BD3-8628-53E8502D0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286" name="Freeform 11">
              <a:extLst>
                <a:ext uri="{FF2B5EF4-FFF2-40B4-BE49-F238E27FC236}">
                  <a16:creationId xmlns:a16="http://schemas.microsoft.com/office/drawing/2014/main" id="{C3799E95-1512-48EF-8D91-8C417A2CD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87" name="Freeform 12">
              <a:extLst>
                <a:ext uri="{FF2B5EF4-FFF2-40B4-BE49-F238E27FC236}">
                  <a16:creationId xmlns:a16="http://schemas.microsoft.com/office/drawing/2014/main" id="{A89D676F-5A7F-4E7F-9647-223879ED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88" name="Freeform 13">
              <a:extLst>
                <a:ext uri="{FF2B5EF4-FFF2-40B4-BE49-F238E27FC236}">
                  <a16:creationId xmlns:a16="http://schemas.microsoft.com/office/drawing/2014/main" id="{17655D08-3D35-4AEF-97C3-6540E6892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89" name="Freeform 14">
              <a:extLst>
                <a:ext uri="{FF2B5EF4-FFF2-40B4-BE49-F238E27FC236}">
                  <a16:creationId xmlns:a16="http://schemas.microsoft.com/office/drawing/2014/main" id="{502BFDA5-7A19-418C-AC30-F16DD3E20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90" name="Freeform 15">
              <a:extLst>
                <a:ext uri="{FF2B5EF4-FFF2-40B4-BE49-F238E27FC236}">
                  <a16:creationId xmlns:a16="http://schemas.microsoft.com/office/drawing/2014/main" id="{3F494C14-BCA7-418A-AC44-08F1A9109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1" name="Freeform 16">
              <a:extLst>
                <a:ext uri="{FF2B5EF4-FFF2-40B4-BE49-F238E27FC236}">
                  <a16:creationId xmlns:a16="http://schemas.microsoft.com/office/drawing/2014/main" id="{8B51F346-6369-4B39-B1A3-863A232A7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92" name="Freeform 17">
              <a:extLst>
                <a:ext uri="{FF2B5EF4-FFF2-40B4-BE49-F238E27FC236}">
                  <a16:creationId xmlns:a16="http://schemas.microsoft.com/office/drawing/2014/main" id="{7DD281D8-6ACB-489E-A96A-321871054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93" name="Freeform 18">
              <a:extLst>
                <a:ext uri="{FF2B5EF4-FFF2-40B4-BE49-F238E27FC236}">
                  <a16:creationId xmlns:a16="http://schemas.microsoft.com/office/drawing/2014/main" id="{0A1AB519-50A9-482B-9B43-7E44BBB50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94" name="Freeform 19">
              <a:extLst>
                <a:ext uri="{FF2B5EF4-FFF2-40B4-BE49-F238E27FC236}">
                  <a16:creationId xmlns:a16="http://schemas.microsoft.com/office/drawing/2014/main" id="{46C5E30A-6059-4D2D-9276-10EBFE72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95" name="Freeform 20">
              <a:extLst>
                <a:ext uri="{FF2B5EF4-FFF2-40B4-BE49-F238E27FC236}">
                  <a16:creationId xmlns:a16="http://schemas.microsoft.com/office/drawing/2014/main" id="{D193FEF9-1BAD-4179-94AD-15CF69A32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96" name="Freeform 21">
              <a:extLst>
                <a:ext uri="{FF2B5EF4-FFF2-40B4-BE49-F238E27FC236}">
                  <a16:creationId xmlns:a16="http://schemas.microsoft.com/office/drawing/2014/main" id="{C4267CBA-6543-4EFD-A139-19968C241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7" name="Freeform 22">
              <a:extLst>
                <a:ext uri="{FF2B5EF4-FFF2-40B4-BE49-F238E27FC236}">
                  <a16:creationId xmlns:a16="http://schemas.microsoft.com/office/drawing/2014/main" id="{F34D8CE0-01F3-4C62-8595-C2E8E9AA3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8" name="Group 297">
            <a:extLst>
              <a:ext uri="{FF2B5EF4-FFF2-40B4-BE49-F238E27FC236}">
                <a16:creationId xmlns:a16="http://schemas.microsoft.com/office/drawing/2014/main" id="{9ABDB3AF-7560-4ADF-997D-A0D2CDA82C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299" name="Freeform 27">
              <a:extLst>
                <a:ext uri="{FF2B5EF4-FFF2-40B4-BE49-F238E27FC236}">
                  <a16:creationId xmlns:a16="http://schemas.microsoft.com/office/drawing/2014/main" id="{54830178-BBFE-4903-8178-84A57ACF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0" name="Freeform 28">
              <a:extLst>
                <a:ext uri="{FF2B5EF4-FFF2-40B4-BE49-F238E27FC236}">
                  <a16:creationId xmlns:a16="http://schemas.microsoft.com/office/drawing/2014/main" id="{EE362E11-FAAF-4852-AA28-A4B91ED6B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1" name="Freeform 29">
              <a:extLst>
                <a:ext uri="{FF2B5EF4-FFF2-40B4-BE49-F238E27FC236}">
                  <a16:creationId xmlns:a16="http://schemas.microsoft.com/office/drawing/2014/main" id="{8EFD817F-6C0E-4169-BDFB-F8E7EDE4E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2" name="Freeform 30">
              <a:extLst>
                <a:ext uri="{FF2B5EF4-FFF2-40B4-BE49-F238E27FC236}">
                  <a16:creationId xmlns:a16="http://schemas.microsoft.com/office/drawing/2014/main" id="{F9277F77-9D8B-4347-8343-5E647AAB6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3" name="Freeform 31">
              <a:extLst>
                <a:ext uri="{FF2B5EF4-FFF2-40B4-BE49-F238E27FC236}">
                  <a16:creationId xmlns:a16="http://schemas.microsoft.com/office/drawing/2014/main" id="{1E562C36-B066-4162-9DC1-21CAF0595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4" name="Freeform 32">
              <a:extLst>
                <a:ext uri="{FF2B5EF4-FFF2-40B4-BE49-F238E27FC236}">
                  <a16:creationId xmlns:a16="http://schemas.microsoft.com/office/drawing/2014/main" id="{B097627A-2A87-4131-BA7E-3D53AD3C6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5" name="Freeform 33">
              <a:extLst>
                <a:ext uri="{FF2B5EF4-FFF2-40B4-BE49-F238E27FC236}">
                  <a16:creationId xmlns:a16="http://schemas.microsoft.com/office/drawing/2014/main" id="{37CC53B4-54A7-4355-96DF-50E018F22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6" name="Freeform 34">
              <a:extLst>
                <a:ext uri="{FF2B5EF4-FFF2-40B4-BE49-F238E27FC236}">
                  <a16:creationId xmlns:a16="http://schemas.microsoft.com/office/drawing/2014/main" id="{D060E1F6-3EA6-44C0-B59E-565F28FE6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7" name="Freeform 35">
              <a:extLst>
                <a:ext uri="{FF2B5EF4-FFF2-40B4-BE49-F238E27FC236}">
                  <a16:creationId xmlns:a16="http://schemas.microsoft.com/office/drawing/2014/main" id="{0675B693-DD27-4414-B3BC-86D409B1C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08" name="Freeform 36">
              <a:extLst>
                <a:ext uri="{FF2B5EF4-FFF2-40B4-BE49-F238E27FC236}">
                  <a16:creationId xmlns:a16="http://schemas.microsoft.com/office/drawing/2014/main" id="{507E4452-CFBF-47E8-AA3A-1B1BBFFDB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09" name="Freeform 37">
              <a:extLst>
                <a:ext uri="{FF2B5EF4-FFF2-40B4-BE49-F238E27FC236}">
                  <a16:creationId xmlns:a16="http://schemas.microsoft.com/office/drawing/2014/main" id="{762119DC-722F-4687-B5A1-B0A803302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10" name="Freeform 38">
              <a:extLst>
                <a:ext uri="{FF2B5EF4-FFF2-40B4-BE49-F238E27FC236}">
                  <a16:creationId xmlns:a16="http://schemas.microsoft.com/office/drawing/2014/main" id="{8C06626A-CC64-456A-8345-B7C4A5A4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re 1">
            <a:extLst>
              <a:ext uri="{FF2B5EF4-FFF2-40B4-BE49-F238E27FC236}">
                <a16:creationId xmlns:a16="http://schemas.microsoft.com/office/drawing/2014/main" id="{D9F037F6-B8A1-4288-93BF-9C4FAC3BD8A9}"/>
              </a:ext>
            </a:extLst>
          </p:cNvPr>
          <p:cNvSpPr>
            <a:spLocks noGrp="1"/>
          </p:cNvSpPr>
          <p:nvPr>
            <p:ph type="title"/>
          </p:nvPr>
        </p:nvSpPr>
        <p:spPr>
          <a:xfrm>
            <a:off x="5114179" y="438836"/>
            <a:ext cx="6720231" cy="3996089"/>
          </a:xfrm>
        </p:spPr>
        <p:txBody>
          <a:bodyPr vert="horz" lIns="91440" tIns="45720" rIns="91440" bIns="45720" rtlCol="0" anchor="b">
            <a:normAutofit/>
          </a:bodyPr>
          <a:lstStyle/>
          <a:p>
            <a:r>
              <a:rPr lang="en-US" sz="1800" dirty="0" err="1">
                <a:latin typeface="Times New Roman" panose="02020603050405020304" pitchFamily="18" charset="0"/>
                <a:cs typeface="Times New Roman" panose="02020603050405020304" pitchFamily="18" charset="0"/>
              </a:rPr>
              <a:t>Cette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œuvre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historique</a:t>
            </a:r>
            <a:r>
              <a:rPr lang="en-US" sz="1800" dirty="0">
                <a:latin typeface="Times New Roman" panose="02020603050405020304" pitchFamily="18" charset="0"/>
                <a:cs typeface="Times New Roman" panose="02020603050405020304" pitchFamily="18" charset="0"/>
              </a:rPr>
              <a:t> de la </a:t>
            </a:r>
            <a:r>
              <a:rPr lang="en-US" sz="1800" dirty="0" err="1">
                <a:latin typeface="Times New Roman" panose="02020603050405020304" pitchFamily="18" charset="0"/>
                <a:cs typeface="Times New Roman" panose="02020603050405020304" pitchFamily="18" charset="0"/>
              </a:rPr>
              <a:t>littérature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française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basée</a:t>
            </a:r>
            <a:r>
              <a:rPr lang="en-US" sz="1800" dirty="0">
                <a:latin typeface="Times New Roman" panose="02020603050405020304" pitchFamily="18" charset="0"/>
                <a:cs typeface="Times New Roman" panose="02020603050405020304" pitchFamily="18" charset="0"/>
              </a:rPr>
              <a:t> sur </a:t>
            </a:r>
            <a:r>
              <a:rPr lang="en-US" sz="1800" dirty="0" err="1">
                <a:latin typeface="Times New Roman" panose="02020603050405020304" pitchFamily="18" charset="0"/>
                <a:cs typeface="Times New Roman" panose="02020603050405020304" pitchFamily="18" charset="0"/>
              </a:rPr>
              <a:t>l’histoire</a:t>
            </a:r>
            <a:r>
              <a:rPr lang="en-US" sz="1800" dirty="0">
                <a:latin typeface="Times New Roman" panose="02020603050405020304" pitchFamily="18" charset="0"/>
                <a:cs typeface="Times New Roman" panose="02020603050405020304" pitchFamily="18" charset="0"/>
              </a:rPr>
              <a:t> de France, </a:t>
            </a:r>
            <a:r>
              <a:rPr lang="en-US" sz="1800" dirty="0" err="1">
                <a:latin typeface="Times New Roman" panose="02020603050405020304" pitchFamily="18" charset="0"/>
                <a:cs typeface="Times New Roman" panose="02020603050405020304" pitchFamily="18" charset="0"/>
              </a:rPr>
              <a:t>une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œuvre</a:t>
            </a:r>
            <a:r>
              <a:rPr lang="en-US" sz="1800" dirty="0">
                <a:latin typeface="Times New Roman" panose="02020603050405020304" pitchFamily="18" charset="0"/>
                <a:cs typeface="Times New Roman" panose="02020603050405020304" pitchFamily="18" charset="0"/>
              </a:rPr>
              <a:t> sur les sentiments. </a:t>
            </a:r>
            <a:r>
              <a:rPr lang="en-US" sz="1800" dirty="0" err="1">
                <a:latin typeface="Times New Roman" panose="02020603050405020304" pitchFamily="18" charset="0"/>
                <a:cs typeface="Times New Roman" panose="02020603050405020304" pitchFamily="18" charset="0"/>
              </a:rPr>
              <a:t>L’amour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être</a:t>
            </a:r>
            <a:r>
              <a:rPr lang="en-US" sz="1800" dirty="0">
                <a:latin typeface="Times New Roman" panose="02020603050405020304" pitchFamily="18" charset="0"/>
                <a:cs typeface="Times New Roman" panose="02020603050405020304" pitchFamily="18" charset="0"/>
              </a:rPr>
              <a:t> vu </a:t>
            </a:r>
            <a:r>
              <a:rPr lang="en-US" sz="1800" dirty="0" err="1">
                <a:latin typeface="Times New Roman" panose="02020603050405020304" pitchFamily="18" charset="0"/>
                <a:cs typeface="Times New Roman" panose="02020603050405020304" pitchFamily="18" charset="0"/>
              </a:rPr>
              <a:t>comme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destructeur</a:t>
            </a:r>
            <a:r>
              <a:rPr lang="en-US" sz="1800" dirty="0">
                <a:latin typeface="Times New Roman" panose="02020603050405020304" pitchFamily="18" charset="0"/>
                <a:cs typeface="Times New Roman" panose="02020603050405020304" pitchFamily="18" charset="0"/>
              </a:rPr>
              <a:t>, violent et </a:t>
            </a:r>
            <a:r>
              <a:rPr lang="en-US" sz="1800" dirty="0" err="1">
                <a:latin typeface="Times New Roman" panose="02020603050405020304" pitchFamily="18" charset="0"/>
                <a:cs typeface="Times New Roman" panose="02020603050405020304" pitchFamily="18" charset="0"/>
              </a:rPr>
              <a:t>perturbateur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nuisible</a:t>
            </a:r>
            <a:r>
              <a:rPr lang="en-US" sz="1800" dirty="0">
                <a:latin typeface="Times New Roman" panose="02020603050405020304" pitchFamily="18" charset="0"/>
                <a:cs typeface="Times New Roman" panose="02020603050405020304" pitchFamily="18" charset="0"/>
              </a:rPr>
              <a:t> et </a:t>
            </a:r>
            <a:r>
              <a:rPr lang="en-US" sz="1800" dirty="0" err="1">
                <a:latin typeface="Times New Roman" panose="02020603050405020304" pitchFamily="18" charset="0"/>
                <a:cs typeface="Times New Roman" panose="02020603050405020304" pitchFamily="18" charset="0"/>
              </a:rPr>
              <a:t>dangereux</a:t>
            </a: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Dénonciation</a:t>
            </a:r>
            <a:r>
              <a:rPr lang="en-US" sz="1800" dirty="0">
                <a:latin typeface="Times New Roman" panose="02020603050405020304" pitchFamily="18" charset="0"/>
                <a:cs typeface="Times New Roman" panose="02020603050405020304" pitchFamily="18" charset="0"/>
              </a:rPr>
              <a:t> du </a:t>
            </a:r>
            <a:r>
              <a:rPr lang="en-US" sz="1800" dirty="0" err="1">
                <a:latin typeface="Times New Roman" panose="02020603050405020304" pitchFamily="18" charset="0"/>
                <a:cs typeface="Times New Roman" panose="02020603050405020304" pitchFamily="18" charset="0"/>
              </a:rPr>
              <a:t>pouvoir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masculin</a:t>
            </a:r>
            <a:r>
              <a:rPr lang="en-US" sz="1800" dirty="0">
                <a:latin typeface="Times New Roman" panose="02020603050405020304" pitchFamily="18" charset="0"/>
                <a:cs typeface="Times New Roman" panose="02020603050405020304" pitchFamily="18" charset="0"/>
              </a:rPr>
              <a:t> sur les femmes, du </a:t>
            </a:r>
            <a:r>
              <a:rPr lang="en-US" sz="1800" dirty="0" err="1">
                <a:latin typeface="Times New Roman" panose="02020603050405020304" pitchFamily="18" charset="0"/>
                <a:cs typeface="Times New Roman" panose="02020603050405020304" pitchFamily="18" charset="0"/>
              </a:rPr>
              <a:t>mariage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arrangé</a:t>
            </a:r>
            <a:r>
              <a:rPr lang="en-US" sz="1800" dirty="0">
                <a:latin typeface="Times New Roman" panose="02020603050405020304" pitchFamily="18" charset="0"/>
                <a:cs typeface="Times New Roman" panose="02020603050405020304" pitchFamily="18" charset="0"/>
              </a:rPr>
              <a:t>, de la </a:t>
            </a:r>
            <a:r>
              <a:rPr lang="en-US" sz="1800" dirty="0" err="1">
                <a:latin typeface="Times New Roman" panose="02020603050405020304" pitchFamily="18" charset="0"/>
                <a:cs typeface="Times New Roman" panose="02020603050405020304" pitchFamily="18" charset="0"/>
              </a:rPr>
              <a:t>soumission</a:t>
            </a:r>
            <a:r>
              <a:rPr lang="en-US" sz="1800" dirty="0">
                <a:latin typeface="Times New Roman" panose="02020603050405020304" pitchFamily="18" charset="0"/>
                <a:cs typeface="Times New Roman" panose="02020603050405020304" pitchFamily="18" charset="0"/>
              </a:rPr>
              <a:t> de la femme .</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La </a:t>
            </a:r>
            <a:r>
              <a:rPr lang="en-US" sz="1800" dirty="0" err="1">
                <a:latin typeface="Times New Roman" panose="02020603050405020304" pitchFamily="18" charset="0"/>
                <a:cs typeface="Times New Roman" panose="02020603050405020304" pitchFamily="18" charset="0"/>
              </a:rPr>
              <a:t>Princesse</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Montpensier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montre</a:t>
            </a:r>
            <a:r>
              <a:rPr lang="en-US" sz="1800" dirty="0">
                <a:latin typeface="Times New Roman" panose="02020603050405020304" pitchFamily="18" charset="0"/>
                <a:cs typeface="Times New Roman" panose="02020603050405020304" pitchFamily="18" charset="0"/>
              </a:rPr>
              <a:t> la </a:t>
            </a:r>
            <a:r>
              <a:rPr lang="en-US" sz="1800" dirty="0" err="1">
                <a:latin typeface="Times New Roman" panose="02020603050405020304" pitchFamily="18" charset="0"/>
                <a:cs typeface="Times New Roman" panose="02020603050405020304" pitchFamily="18" charset="0"/>
              </a:rPr>
              <a:t>façon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pessimiste</a:t>
            </a:r>
            <a:r>
              <a:rPr lang="en-US" sz="1800" dirty="0">
                <a:latin typeface="Times New Roman" panose="02020603050405020304" pitchFamily="18" charset="0"/>
                <a:cs typeface="Times New Roman" panose="02020603050405020304" pitchFamily="18" charset="0"/>
              </a:rPr>
              <a:t> et </a:t>
            </a:r>
            <a:r>
              <a:rPr lang="en-US" sz="1800" dirty="0" err="1">
                <a:latin typeface="Times New Roman" panose="02020603050405020304" pitchFamily="18" charset="0"/>
                <a:cs typeface="Times New Roman" panose="02020603050405020304" pitchFamily="18" charset="0"/>
              </a:rPr>
              <a:t>négative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dont</a:t>
            </a:r>
            <a:r>
              <a:rPr lang="en-US" sz="1800" dirty="0">
                <a:latin typeface="Times New Roman" panose="02020603050405020304" pitchFamily="18" charset="0"/>
                <a:cs typeface="Times New Roman" panose="02020603050405020304" pitchFamily="18" charset="0"/>
              </a:rPr>
              <a:t> Madame de Lafayette </a:t>
            </a:r>
            <a:r>
              <a:rPr lang="en-US" sz="1800" dirty="0" err="1">
                <a:latin typeface="Times New Roman" panose="02020603050405020304" pitchFamily="18" charset="0"/>
                <a:cs typeface="Times New Roman" panose="02020603050405020304" pitchFamily="18" charset="0"/>
              </a:rPr>
              <a:t>considère</a:t>
            </a:r>
            <a:r>
              <a:rPr lang="en-US" sz="1800" dirty="0">
                <a:latin typeface="Times New Roman" panose="02020603050405020304" pitchFamily="18" charset="0"/>
                <a:cs typeface="Times New Roman" panose="02020603050405020304" pitchFamily="18" charset="0"/>
              </a:rPr>
              <a:t> la passion </a:t>
            </a:r>
            <a:r>
              <a:rPr lang="en-US" sz="1800" dirty="0" err="1">
                <a:latin typeface="Times New Roman" panose="02020603050405020304" pitchFamily="18" charset="0"/>
                <a:cs typeface="Times New Roman" panose="02020603050405020304" pitchFamily="18" charset="0"/>
              </a:rPr>
              <a:t>amoureuse</a:t>
            </a:r>
            <a:r>
              <a:rPr lang="en-US" sz="1800" dirty="0">
                <a:latin typeface="Times New Roman" panose="02020603050405020304" pitchFamily="18" charset="0"/>
                <a:cs typeface="Times New Roman" panose="02020603050405020304" pitchFamily="18" charset="0"/>
              </a:rPr>
              <a:t>. La nouvelle a </a:t>
            </a:r>
            <a:r>
              <a:rPr lang="en-US" sz="1800" dirty="0" err="1">
                <a:latin typeface="Times New Roman" panose="02020603050405020304" pitchFamily="18" charset="0"/>
                <a:cs typeface="Times New Roman" panose="02020603050405020304" pitchFamily="18" charset="0"/>
              </a:rPr>
              <a:t>une</a:t>
            </a:r>
            <a:r>
              <a:rPr lang="en-US" sz="1800" dirty="0">
                <a:latin typeface="Times New Roman" panose="02020603050405020304" pitchFamily="18" charset="0"/>
                <a:cs typeface="Times New Roman" panose="02020603050405020304" pitchFamily="18" charset="0"/>
              </a:rPr>
              <a:t> morale </a:t>
            </a:r>
            <a:r>
              <a:rPr lang="en-US" sz="1800" dirty="0" err="1">
                <a:latin typeface="Times New Roman" panose="02020603050405020304" pitchFamily="18" charset="0"/>
                <a:cs typeface="Times New Roman" panose="02020603050405020304" pitchFamily="18" charset="0"/>
              </a:rPr>
              <a:t>très</a:t>
            </a:r>
            <a:r>
              <a:rPr lang="en-US" sz="1800" dirty="0">
                <a:latin typeface="Times New Roman" panose="02020603050405020304" pitchFamily="18" charset="0"/>
                <a:cs typeface="Times New Roman" panose="02020603050405020304" pitchFamily="18" charset="0"/>
              </a:rPr>
              <a:t> forte, </a:t>
            </a:r>
            <a:r>
              <a:rPr lang="en-US" sz="1800" dirty="0" err="1">
                <a:latin typeface="Times New Roman" panose="02020603050405020304" pitchFamily="18" charset="0"/>
                <a:cs typeface="Times New Roman" panose="02020603050405020304" pitchFamily="18" charset="0"/>
              </a:rPr>
              <a:t>voire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moralisatrice</a:t>
            </a:r>
            <a:r>
              <a:rPr lang="en-US" sz="1800" dirty="0">
                <a:latin typeface="Times New Roman" panose="02020603050405020304" pitchFamily="18" charset="0"/>
                <a:cs typeface="Times New Roman" panose="02020603050405020304" pitchFamily="18" charset="0"/>
              </a:rPr>
              <a:t>.</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311" name="Rectangle 310">
            <a:extLst>
              <a:ext uri="{FF2B5EF4-FFF2-40B4-BE49-F238E27FC236}">
                <a16:creationId xmlns:a16="http://schemas.microsoft.com/office/drawing/2014/main" id="{BDA338EF-A814-4ABB-B3A1-E378E357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12" name="Freeform 33">
            <a:extLst>
              <a:ext uri="{FF2B5EF4-FFF2-40B4-BE49-F238E27FC236}">
                <a16:creationId xmlns:a16="http://schemas.microsoft.com/office/drawing/2014/main" id="{CC6E446C-B30B-4DEB-9491-23B89EF98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Image 3">
            <a:extLst>
              <a:ext uri="{FF2B5EF4-FFF2-40B4-BE49-F238E27FC236}">
                <a16:creationId xmlns:a16="http://schemas.microsoft.com/office/drawing/2014/main" id="{F33A8D74-A3E9-433B-BD9F-4323FF5ADEDD}"/>
              </a:ext>
            </a:extLst>
          </p:cNvPr>
          <p:cNvPicPr>
            <a:picLocks noChangeAspect="1"/>
          </p:cNvPicPr>
          <p:nvPr/>
        </p:nvPicPr>
        <p:blipFill rotWithShape="1">
          <a:blip r:embed="rId2"/>
          <a:srcRect l="7736" r="7736"/>
          <a:stretch/>
        </p:blipFill>
        <p:spPr>
          <a:xfrm>
            <a:off x="20" y="10"/>
            <a:ext cx="3681027" cy="6857990"/>
          </a:xfrm>
          <a:prstGeom prst="rect">
            <a:avLst/>
          </a:prstGeom>
        </p:spPr>
      </p:pic>
    </p:spTree>
    <p:extLst>
      <p:ext uri="{BB962C8B-B14F-4D97-AF65-F5344CB8AC3E}">
        <p14:creationId xmlns:p14="http://schemas.microsoft.com/office/powerpoint/2010/main" val="3969818887"/>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5136</TotalTime>
  <Words>692</Words>
  <Application>Microsoft Office PowerPoint</Application>
  <PresentationFormat>Grand écran</PresentationFormat>
  <Paragraphs>21</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Century Gothic</vt:lpstr>
      <vt:lpstr>Times New Roman</vt:lpstr>
      <vt:lpstr>Wingdings 3</vt:lpstr>
      <vt:lpstr>Brin</vt:lpstr>
      <vt:lpstr>La Princesse de Montpensier </vt:lpstr>
      <vt:lpstr>Madame de La Fayette femme de lettres, a écrit et publié cette nouvelle ‘La Princesse de Montpensier en 1662 avec l’aide de l’écrivain Segrais, elle a d’abord publié anonymement puisque cela était très mal vu pour une femme d’écrire au XVIIème siècle. Elle est l’auteure de la Princesse de Clèves très célèbre. La princesse de Montpensier sera adapté en film par Bernard Tavernier en 2010, entouré de prodigieux acteur . </vt:lpstr>
      <vt:lpstr>Présentation PowerPoint</vt:lpstr>
      <vt:lpstr>LA PRINCESSE DE MONTPENSIER  SON HISTOIRE</vt:lpstr>
      <vt:lpstr>Nous retrouverons 4 formes d’amour représentées par 4 hommes différents</vt:lpstr>
      <vt:lpstr>Cette œuvre historique de la littérature française est basée sur l’histoire de France, une œuvre sur les sentiments. L’amour va être vu comme destructeur, violent et perturbateur, nuisible et dangereux.    Dénonciation du pouvoir masculin sur les femmes, du mariage arrangé, de la soumission de la femme .  La Princesse de Montpensier montre la façon pessimiste et négative dont Madame de Lafayette considère la passion amoureuse. La nouvelle a une morale très forte, voire moralisatrice.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Princesse de Montpensier </dc:title>
  <dc:creator>LINDA PLANT</dc:creator>
  <cp:lastModifiedBy>LINDA PLANT</cp:lastModifiedBy>
  <cp:revision>3</cp:revision>
  <dcterms:created xsi:type="dcterms:W3CDTF">2021-01-16T15:35:06Z</dcterms:created>
  <dcterms:modified xsi:type="dcterms:W3CDTF">2021-01-20T17:31:30Z</dcterms:modified>
</cp:coreProperties>
</file>