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2" r:id="rId7"/>
    <p:sldId id="265" r:id="rId8"/>
    <p:sldId id="263" r:id="rId9"/>
    <p:sldId id="264" r:id="rId10"/>
    <p:sldId id="261"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74"/>
  </p:normalViewPr>
  <p:slideViewPr>
    <p:cSldViewPr snapToGrid="0" snapToObjects="1">
      <p:cViewPr varScale="1">
        <p:scale>
          <a:sx n="69" d="100"/>
          <a:sy n="69" d="100"/>
        </p:scale>
        <p:origin x="750" y="48"/>
      </p:cViewPr>
      <p:guideLst/>
    </p:cSldViewPr>
  </p:slideViewPr>
  <p:outlineViewPr>
    <p:cViewPr>
      <p:scale>
        <a:sx n="33" d="100"/>
        <a:sy n="33" d="100"/>
      </p:scale>
      <p:origin x="0" y="-28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7B2F1-A2FF-764B-95CB-3C7B1E7E7F10}" type="datetimeFigureOut">
              <a:rPr lang="fr-FR" smtClean="0"/>
              <a:t>28/01/2021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38980-9BD4-0E4B-910D-67B1E7023955}" type="slidenum">
              <a:rPr lang="fr-FR" smtClean="0"/>
              <a:t>‹N°›</a:t>
            </a:fld>
            <a:endParaRPr lang="fr-FR"/>
          </a:p>
        </p:txBody>
      </p:sp>
    </p:spTree>
    <p:extLst>
      <p:ext uri="{BB962C8B-B14F-4D97-AF65-F5344CB8AC3E}">
        <p14:creationId xmlns:p14="http://schemas.microsoft.com/office/powerpoint/2010/main" val="145938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6C38980-9BD4-0E4B-910D-67B1E7023955}" type="slidenum">
              <a:rPr lang="fr-FR" smtClean="0"/>
              <a:t>4</a:t>
            </a:fld>
            <a:endParaRPr lang="fr-FR"/>
          </a:p>
        </p:txBody>
      </p:sp>
    </p:spTree>
    <p:extLst>
      <p:ext uri="{BB962C8B-B14F-4D97-AF65-F5344CB8AC3E}">
        <p14:creationId xmlns:p14="http://schemas.microsoft.com/office/powerpoint/2010/main" val="145368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D1E0991-86A9-E642-BB48-4E3E0D5C5A40}" type="datetimeFigureOut">
              <a:rPr lang="fr-FR" smtClean="0"/>
              <a:t>28/01/2021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1083804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1E0991-86A9-E642-BB48-4E3E0D5C5A40}" type="datetimeFigureOut">
              <a:rPr lang="fr-FR" smtClean="0"/>
              <a:t>28/01/2021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8370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1E0991-86A9-E642-BB48-4E3E0D5C5A40}" type="datetimeFigureOut">
              <a:rPr lang="fr-FR" smtClean="0"/>
              <a:t>28/01/2021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145489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D1E0991-86A9-E642-BB48-4E3E0D5C5A40}" type="datetimeFigureOut">
              <a:rPr lang="fr-FR" smtClean="0"/>
              <a:t>28/01/2021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159888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D1E0991-86A9-E642-BB48-4E3E0D5C5A40}" type="datetimeFigureOut">
              <a:rPr lang="fr-FR" smtClean="0"/>
              <a:t>28/01/2021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1072616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D1E0991-86A9-E642-BB48-4E3E0D5C5A40}" type="datetimeFigureOut">
              <a:rPr lang="fr-FR" smtClean="0"/>
              <a:t>28/01/2021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148294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D1E0991-86A9-E642-BB48-4E3E0D5C5A40}" type="datetimeFigureOut">
              <a:rPr lang="fr-FR" smtClean="0"/>
              <a:t>28/01/2021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11377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1D1E0991-86A9-E642-BB48-4E3E0D5C5A40}" type="datetimeFigureOut">
              <a:rPr lang="fr-FR" smtClean="0"/>
              <a:t>28/01/2021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98757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D1E0991-86A9-E642-BB48-4E3E0D5C5A40}" type="datetimeFigureOut">
              <a:rPr lang="fr-FR" smtClean="0"/>
              <a:t>28/01/2021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294270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D1E0991-86A9-E642-BB48-4E3E0D5C5A40}" type="datetimeFigureOut">
              <a:rPr lang="fr-FR" smtClean="0"/>
              <a:t>28/01/2021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151925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D1E0991-86A9-E642-BB48-4E3E0D5C5A40}" type="datetimeFigureOut">
              <a:rPr lang="fr-FR" smtClean="0"/>
              <a:t>28/01/2021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5AB0A54-65D2-5D45-B9B5-73F24419E34E}" type="slidenum">
              <a:rPr lang="fr-FR" smtClean="0"/>
              <a:t>‹N°›</a:t>
            </a:fld>
            <a:endParaRPr lang="fr-FR"/>
          </a:p>
        </p:txBody>
      </p:sp>
    </p:spTree>
    <p:extLst>
      <p:ext uri="{BB962C8B-B14F-4D97-AF65-F5344CB8AC3E}">
        <p14:creationId xmlns:p14="http://schemas.microsoft.com/office/powerpoint/2010/main" val="4689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E0991-86A9-E642-BB48-4E3E0D5C5A40}" type="datetimeFigureOut">
              <a:rPr lang="fr-FR" smtClean="0"/>
              <a:t>28/01/2021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B0A54-65D2-5D45-B9B5-73F24419E34E}" type="slidenum">
              <a:rPr lang="fr-FR" smtClean="0"/>
              <a:t>‹N°›</a:t>
            </a:fld>
            <a:endParaRPr lang="fr-FR"/>
          </a:p>
        </p:txBody>
      </p:sp>
    </p:spTree>
    <p:extLst>
      <p:ext uri="{BB962C8B-B14F-4D97-AF65-F5344CB8AC3E}">
        <p14:creationId xmlns:p14="http://schemas.microsoft.com/office/powerpoint/2010/main" val="44356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r&#233;publiquedeslettres.fr/lafayette-9782824904719.php" TargetMode="External"/><Relationship Id="rId3" Type="http://schemas.openxmlformats.org/officeDocument/2006/relationships/hyperlink" Target="https://www.superprof.fr/ressources/langues/francais/autres-niveaux-fr1/tout-niveau-fr1/ecrivaine-princesse-cleves.html" TargetMode="External"/><Relationship Id="rId7" Type="http://schemas.openxmlformats.org/officeDocument/2006/relationships/hyperlink" Target="https://www.kartable.fr/ressources/litterature/cours/biographie-des-auteurs-2/44921" TargetMode="External"/><Relationship Id="rId2" Type="http://schemas.openxmlformats.org/officeDocument/2006/relationships/hyperlink" Target="https://www.lepetitlitteraire.fr/auteurs/madame-de-la-fayette" TargetMode="External"/><Relationship Id="rId1" Type="http://schemas.openxmlformats.org/officeDocument/2006/relationships/slideLayout" Target="../slideLayouts/slideLayout2.xml"/><Relationship Id="rId6" Type="http://schemas.openxmlformats.org/officeDocument/2006/relationships/hyperlink" Target="https://tete-en-lettres.com/fiche-auteur-madame-de-la-fayette/" TargetMode="External"/><Relationship Id="rId5" Type="http://schemas.openxmlformats.org/officeDocument/2006/relationships/hyperlink" Target="https://www.lepetitlecteur.fr/la-princesse-de-cleves/biographie/" TargetMode="External"/><Relationship Id="rId4" Type="http://schemas.openxmlformats.org/officeDocument/2006/relationships/hyperlink" Target="https://www.schoolmouv.fr/personnages/madame-de-la-fayette/auteu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149840" y="6451600"/>
            <a:ext cx="2042160" cy="406400"/>
          </a:xfrm>
        </p:spPr>
        <p:txBody>
          <a:bodyPr>
            <a:noAutofit/>
          </a:bodyPr>
          <a:lstStyle/>
          <a:p>
            <a:r>
              <a:rPr lang="fr-FR" sz="2800" dirty="0" smtClean="0">
                <a:latin typeface="Angsana New" charset="0"/>
                <a:ea typeface="Angsana New" charset="0"/>
                <a:cs typeface="Angsana New" charset="0"/>
              </a:rPr>
              <a:t>Alba </a:t>
            </a:r>
            <a:r>
              <a:rPr lang="fr-FR" sz="2800" dirty="0" err="1" smtClean="0">
                <a:latin typeface="Angsana New" charset="0"/>
                <a:ea typeface="Angsana New" charset="0"/>
                <a:cs typeface="Angsana New" charset="0"/>
              </a:rPr>
              <a:t>Iglesias</a:t>
            </a:r>
            <a:r>
              <a:rPr lang="fr-FR" sz="2800" dirty="0" smtClean="0">
                <a:latin typeface="Angsana New" charset="0"/>
                <a:ea typeface="Angsana New" charset="0"/>
                <a:cs typeface="Angsana New" charset="0"/>
              </a:rPr>
              <a:t> 1</a:t>
            </a:r>
            <a:r>
              <a:rPr lang="fr-FR" sz="2800" baseline="30000" dirty="0" smtClean="0">
                <a:latin typeface="Angsana New" charset="0"/>
                <a:ea typeface="Angsana New" charset="0"/>
                <a:cs typeface="Angsana New" charset="0"/>
              </a:rPr>
              <a:t>ère</a:t>
            </a:r>
            <a:r>
              <a:rPr lang="fr-FR" sz="2800" dirty="0" smtClean="0">
                <a:latin typeface="Angsana New" charset="0"/>
                <a:ea typeface="Angsana New" charset="0"/>
                <a:cs typeface="Angsana New" charset="0"/>
              </a:rPr>
              <a:t> A</a:t>
            </a:r>
            <a:endParaRPr lang="fr-FR" sz="2800" dirty="0">
              <a:latin typeface="Angsana New" charset="0"/>
              <a:ea typeface="Angsana New" charset="0"/>
              <a:cs typeface="Angsana New" charset="0"/>
            </a:endParaRPr>
          </a:p>
        </p:txBody>
      </p:sp>
      <p:pic>
        <p:nvPicPr>
          <p:cNvPr id="1026" name="Picture 2" descr="ui est Madame de Lafayette, première figure féminine du bac L ? - Ça  m'intéres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85216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524000" y="5074920"/>
            <a:ext cx="9144000" cy="927100"/>
          </a:xfrm>
        </p:spPr>
        <p:txBody>
          <a:bodyPr>
            <a:normAutofit fontScale="90000"/>
          </a:bodyPr>
          <a:lstStyle/>
          <a:p>
            <a:r>
              <a:rPr lang="fr-FR" sz="7200" dirty="0" smtClean="0">
                <a:solidFill>
                  <a:schemeClr val="bg1"/>
                </a:solidFill>
                <a:latin typeface="Edwardian Script ITC" charset="0"/>
                <a:ea typeface="Edwardian Script ITC" charset="0"/>
                <a:cs typeface="Edwardian Script ITC" charset="0"/>
              </a:rPr>
              <a:t>Madame de La Fayette</a:t>
            </a:r>
            <a:endParaRPr lang="fr-FR" sz="7200" dirty="0">
              <a:solidFill>
                <a:schemeClr val="bg1"/>
              </a:solidFill>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546626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Sources :</a:t>
            </a:r>
            <a:endParaRPr lang="fr-FR" b="1" u="sng" dirty="0"/>
          </a:p>
        </p:txBody>
      </p:sp>
      <p:sp>
        <p:nvSpPr>
          <p:cNvPr id="3" name="Espace réservé du contenu 2"/>
          <p:cNvSpPr>
            <a:spLocks noGrp="1"/>
          </p:cNvSpPr>
          <p:nvPr>
            <p:ph idx="1"/>
          </p:nvPr>
        </p:nvSpPr>
        <p:spPr>
          <a:xfrm>
            <a:off x="838200" y="1388303"/>
            <a:ext cx="10515600" cy="4351338"/>
          </a:xfrm>
        </p:spPr>
        <p:txBody>
          <a:bodyPr>
            <a:normAutofit lnSpcReduction="10000"/>
          </a:bodyPr>
          <a:lstStyle/>
          <a:p>
            <a:r>
              <a:rPr lang="fr-FR" dirty="0" smtClean="0">
                <a:hlinkClick r:id="rId2"/>
              </a:rPr>
              <a:t>https://www.lepetitlitteraire.fr/auteurs/madame-de-la-fayette</a:t>
            </a:r>
            <a:endParaRPr lang="fr-FR" dirty="0" smtClean="0"/>
          </a:p>
          <a:p>
            <a:r>
              <a:rPr lang="fr-FR" dirty="0" smtClean="0">
                <a:hlinkClick r:id="rId3"/>
              </a:rPr>
              <a:t>https://www.superprof.fr/ressources/langues/francais/autres-niveaux-fr1/tout-niveau-fr1/ecrivaine-princesse-cleves.html</a:t>
            </a:r>
            <a:endParaRPr lang="fr-FR" dirty="0" smtClean="0"/>
          </a:p>
          <a:p>
            <a:r>
              <a:rPr lang="fr-FR" dirty="0" smtClean="0">
                <a:hlinkClick r:id="rId4"/>
              </a:rPr>
              <a:t>https://www.schoolmouv.fr/personnages/madame-de-la-fayette/auteur</a:t>
            </a:r>
            <a:endParaRPr lang="fr-FR" dirty="0" smtClean="0"/>
          </a:p>
          <a:p>
            <a:r>
              <a:rPr lang="fr-FR" dirty="0" smtClean="0">
                <a:hlinkClick r:id="rId5"/>
              </a:rPr>
              <a:t>https://www.lepetitlecteur.fr/la-princesse-de-cleves/biographie/</a:t>
            </a:r>
            <a:endParaRPr lang="fr-FR" dirty="0" smtClean="0"/>
          </a:p>
          <a:p>
            <a:r>
              <a:rPr lang="fr-FR" dirty="0" smtClean="0">
                <a:hlinkClick r:id="rId6"/>
              </a:rPr>
              <a:t>https://tete-en-lettres.com/fiche-auteur-madame-de-la-fayette/</a:t>
            </a:r>
            <a:endParaRPr lang="fr-FR" dirty="0" smtClean="0"/>
          </a:p>
          <a:p>
            <a:r>
              <a:rPr lang="fr-FR" dirty="0" smtClean="0">
                <a:hlinkClick r:id="rId7"/>
              </a:rPr>
              <a:t>https://www.kartable.fr/ressources/litterature/cours/biographie-des-auteurs-2/44921</a:t>
            </a:r>
            <a:endParaRPr lang="fr-FR" dirty="0" smtClean="0"/>
          </a:p>
          <a:p>
            <a:r>
              <a:rPr lang="fr-FR" dirty="0" smtClean="0">
                <a:hlinkClick r:id="rId8"/>
              </a:rPr>
              <a:t>https://républiquedeslettres.fr/lafayette-9782824904719.php</a:t>
            </a:r>
            <a:endParaRPr lang="fr-FR" dirty="0" smtClean="0"/>
          </a:p>
          <a:p>
            <a:endParaRPr lang="fr-FR"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val="2104912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9100" y="2511425"/>
            <a:ext cx="6464300" cy="1325563"/>
          </a:xfrm>
        </p:spPr>
        <p:txBody>
          <a:bodyPr>
            <a:normAutofit/>
          </a:bodyPr>
          <a:lstStyle/>
          <a:p>
            <a:r>
              <a:rPr lang="fr-FR" dirty="0" smtClean="0">
                <a:latin typeface="Athelas" charset="0"/>
                <a:ea typeface="Athelas" charset="0"/>
                <a:cs typeface="Athelas" charset="0"/>
              </a:rPr>
              <a:t>Merci pour votre attention</a:t>
            </a:r>
            <a:endParaRPr lang="fr-FR" dirty="0">
              <a:latin typeface="Athelas" charset="0"/>
              <a:ea typeface="Athelas" charset="0"/>
              <a:cs typeface="Athelas" charset="0"/>
            </a:endParaRPr>
          </a:p>
        </p:txBody>
      </p:sp>
      <p:pic>
        <p:nvPicPr>
          <p:cNvPr id="4" name="Picture 2" descr="intage Bouquet de Fleurs PNG transparents - StickPNG"/>
          <p:cNvPicPr>
            <a:picLocks noChangeAspect="1" noChangeArrowheads="1"/>
          </p:cNvPicPr>
          <p:nvPr/>
        </p:nvPicPr>
        <p:blipFill rotWithShape="1">
          <a:blip r:embed="rId2">
            <a:extLst>
              <a:ext uri="{28A0092B-C50C-407E-A947-70E740481C1C}">
                <a14:useLocalDpi xmlns:a14="http://schemas.microsoft.com/office/drawing/2010/main" val="0"/>
              </a:ext>
            </a:extLst>
          </a:blip>
          <a:srcRect l="31116" t="45451" r="-1686" b="-1"/>
          <a:stretch/>
        </p:blipFill>
        <p:spPr bwMode="auto">
          <a:xfrm>
            <a:off x="0" y="0"/>
            <a:ext cx="4495529" cy="23998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ntage Bouquet de Fleurs PNG transparents - StickPNG"/>
          <p:cNvPicPr>
            <a:picLocks noChangeAspect="1" noChangeArrowheads="1"/>
          </p:cNvPicPr>
          <p:nvPr/>
        </p:nvPicPr>
        <p:blipFill rotWithShape="1">
          <a:blip r:embed="rId2">
            <a:extLst>
              <a:ext uri="{28A0092B-C50C-407E-A947-70E740481C1C}">
                <a14:useLocalDpi xmlns:a14="http://schemas.microsoft.com/office/drawing/2010/main" val="0"/>
              </a:ext>
            </a:extLst>
          </a:blip>
          <a:srcRect l="28896" t="2265" r="-28896" b="30495"/>
          <a:stretch/>
        </p:blipFill>
        <p:spPr bwMode="auto">
          <a:xfrm>
            <a:off x="0" y="3399183"/>
            <a:ext cx="7823200" cy="357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359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ntage Bouquet de Fleurs PNG transparents - StickPNG"/>
          <p:cNvPicPr>
            <a:picLocks noChangeAspect="1" noChangeArrowheads="1"/>
          </p:cNvPicPr>
          <p:nvPr/>
        </p:nvPicPr>
        <p:blipFill rotWithShape="1">
          <a:blip r:embed="rId2">
            <a:extLst>
              <a:ext uri="{28A0092B-C50C-407E-A947-70E740481C1C}">
                <a14:useLocalDpi xmlns:a14="http://schemas.microsoft.com/office/drawing/2010/main" val="0"/>
              </a:ext>
            </a:extLst>
          </a:blip>
          <a:srcRect l="26455" t="1919" b="29272"/>
          <a:stretch/>
        </p:blipFill>
        <p:spPr bwMode="auto">
          <a:xfrm flipH="1" flipV="1">
            <a:off x="6225208" y="0"/>
            <a:ext cx="5966792" cy="40005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pPr algn="ctr"/>
            <a:r>
              <a:rPr lang="fr-FR" u="sng" dirty="0" smtClean="0">
                <a:latin typeface="Xingkai SC Light" charset="-122"/>
                <a:ea typeface="Xingkai SC Light" charset="-122"/>
                <a:cs typeface="Xingkai SC Light" charset="-122"/>
              </a:rPr>
              <a:t>Plan :</a:t>
            </a:r>
            <a:endParaRPr lang="fr-FR" u="sng" dirty="0">
              <a:latin typeface="Xingkai SC Light" charset="-122"/>
              <a:ea typeface="Xingkai SC Light" charset="-122"/>
              <a:cs typeface="Xingkai SC Light" charset="-122"/>
            </a:endParaRPr>
          </a:p>
        </p:txBody>
      </p:sp>
      <p:sp>
        <p:nvSpPr>
          <p:cNvPr id="3" name="Espace réservé du contenu 2"/>
          <p:cNvSpPr>
            <a:spLocks noGrp="1"/>
          </p:cNvSpPr>
          <p:nvPr>
            <p:ph idx="1"/>
          </p:nvPr>
        </p:nvSpPr>
        <p:spPr>
          <a:xfrm>
            <a:off x="2529508" y="1612211"/>
            <a:ext cx="7132983" cy="4351338"/>
          </a:xfrm>
        </p:spPr>
        <p:txBody>
          <a:bodyPr/>
          <a:lstStyle/>
          <a:p>
            <a:pPr marL="0" marR="0" lvl="0" indent="0" defTabSz="914400" eaLnBrk="1" fontAlgn="auto" latinLnBrk="0" hangingPunct="1">
              <a:lnSpc>
                <a:spcPct val="100000"/>
              </a:lnSpc>
              <a:spcBef>
                <a:spcPts val="0"/>
              </a:spcBef>
              <a:spcAft>
                <a:spcPts val="0"/>
              </a:spcAft>
              <a:buClrTx/>
              <a:buSzTx/>
              <a:buNone/>
              <a:tabLst/>
              <a:defRPr/>
            </a:pPr>
            <a:r>
              <a:rPr lang="fr-FR" u="sng" dirty="0" smtClean="0">
                <a:latin typeface="Athelas" charset="0"/>
                <a:ea typeface="Athelas" charset="0"/>
                <a:cs typeface="Athelas" charset="0"/>
              </a:rPr>
              <a:t>I. Qui est Madame de La Fayette ?</a:t>
            </a:r>
          </a:p>
          <a:p>
            <a:pPr marL="0" marR="0" lvl="0" indent="0" defTabSz="914400" eaLnBrk="1" fontAlgn="auto" latinLnBrk="0" hangingPunct="1">
              <a:lnSpc>
                <a:spcPct val="100000"/>
              </a:lnSpc>
              <a:spcBef>
                <a:spcPts val="0"/>
              </a:spcBef>
              <a:spcAft>
                <a:spcPts val="0"/>
              </a:spcAft>
              <a:buClrTx/>
              <a:buSzTx/>
              <a:buNone/>
              <a:tabLst/>
              <a:defRPr/>
            </a:pPr>
            <a:r>
              <a:rPr lang="fr-FR" dirty="0">
                <a:latin typeface="Athelas" charset="0"/>
                <a:ea typeface="Athelas" charset="0"/>
                <a:cs typeface="Athelas" charset="0"/>
              </a:rPr>
              <a:t> </a:t>
            </a:r>
            <a:r>
              <a:rPr lang="fr-FR" dirty="0" smtClean="0">
                <a:latin typeface="Athelas" charset="0"/>
                <a:ea typeface="Athelas" charset="0"/>
                <a:cs typeface="Athelas" charset="0"/>
              </a:rPr>
              <a:t>    a. Une jeunesse à la Cour</a:t>
            </a:r>
          </a:p>
          <a:p>
            <a:pPr marL="0" marR="0" lvl="0" indent="0" defTabSz="914400" eaLnBrk="1" fontAlgn="auto" latinLnBrk="0" hangingPunct="1">
              <a:lnSpc>
                <a:spcPct val="100000"/>
              </a:lnSpc>
              <a:spcBef>
                <a:spcPts val="0"/>
              </a:spcBef>
              <a:spcAft>
                <a:spcPts val="0"/>
              </a:spcAft>
              <a:buClrTx/>
              <a:buSzTx/>
              <a:buNone/>
              <a:tabLst/>
              <a:defRPr/>
            </a:pPr>
            <a:r>
              <a:rPr lang="fr-FR" dirty="0">
                <a:latin typeface="Athelas" charset="0"/>
                <a:ea typeface="Athelas" charset="0"/>
                <a:cs typeface="Athelas" charset="0"/>
              </a:rPr>
              <a:t> </a:t>
            </a:r>
            <a:r>
              <a:rPr lang="fr-FR" dirty="0" smtClean="0">
                <a:latin typeface="Athelas" charset="0"/>
                <a:ea typeface="Athelas" charset="0"/>
                <a:cs typeface="Athelas" charset="0"/>
              </a:rPr>
              <a:t>    b. Sa vie à la Cour</a:t>
            </a:r>
          </a:p>
          <a:p>
            <a:pPr marL="0" marR="0" lvl="0" indent="0" defTabSz="914400" eaLnBrk="1" fontAlgn="auto" latinLnBrk="0" hangingPunct="1">
              <a:lnSpc>
                <a:spcPct val="100000"/>
              </a:lnSpc>
              <a:spcBef>
                <a:spcPts val="0"/>
              </a:spcBef>
              <a:spcAft>
                <a:spcPts val="0"/>
              </a:spcAft>
              <a:buClrTx/>
              <a:buSzTx/>
              <a:buNone/>
              <a:tabLst/>
              <a:defRPr/>
            </a:pPr>
            <a:endParaRPr lang="fr-FR" dirty="0" smtClean="0">
              <a:latin typeface="Athelas" charset="0"/>
              <a:ea typeface="Athelas" charset="0"/>
              <a:cs typeface="Athelas" charset="0"/>
            </a:endParaRPr>
          </a:p>
          <a:p>
            <a:pPr marL="0" marR="0" lvl="0" indent="0" defTabSz="914400" eaLnBrk="1" fontAlgn="auto" latinLnBrk="0" hangingPunct="1">
              <a:lnSpc>
                <a:spcPct val="100000"/>
              </a:lnSpc>
              <a:spcBef>
                <a:spcPts val="0"/>
              </a:spcBef>
              <a:spcAft>
                <a:spcPts val="0"/>
              </a:spcAft>
              <a:buClrTx/>
              <a:buSzTx/>
              <a:buNone/>
              <a:tabLst/>
              <a:defRPr/>
            </a:pPr>
            <a:r>
              <a:rPr lang="fr-FR" u="sng" dirty="0" smtClean="0">
                <a:latin typeface="Athelas" charset="0"/>
                <a:ea typeface="Athelas" charset="0"/>
                <a:cs typeface="Athelas" charset="0"/>
              </a:rPr>
              <a:t>II. La littérature très présente dans sa vie</a:t>
            </a:r>
          </a:p>
          <a:p>
            <a:pPr marL="0" marR="0" lvl="0" indent="0" defTabSz="914400" eaLnBrk="1" fontAlgn="auto" latinLnBrk="0" hangingPunct="1">
              <a:lnSpc>
                <a:spcPct val="100000"/>
              </a:lnSpc>
              <a:spcBef>
                <a:spcPts val="0"/>
              </a:spcBef>
              <a:spcAft>
                <a:spcPts val="0"/>
              </a:spcAft>
              <a:buClrTx/>
              <a:buSzTx/>
              <a:buNone/>
              <a:tabLst/>
              <a:defRPr/>
            </a:pPr>
            <a:r>
              <a:rPr lang="fr-FR" dirty="0" smtClean="0">
                <a:latin typeface="Athelas" charset="0"/>
                <a:ea typeface="Athelas" charset="0"/>
                <a:cs typeface="Athelas" charset="0"/>
              </a:rPr>
              <a:t>     a. Ses amitiés </a:t>
            </a:r>
          </a:p>
          <a:p>
            <a:pPr marL="0" marR="0" lvl="0" indent="0" defTabSz="914400" eaLnBrk="1" fontAlgn="auto" latinLnBrk="0" hangingPunct="1">
              <a:lnSpc>
                <a:spcPct val="100000"/>
              </a:lnSpc>
              <a:spcBef>
                <a:spcPts val="0"/>
              </a:spcBef>
              <a:spcAft>
                <a:spcPts val="0"/>
              </a:spcAft>
              <a:buClrTx/>
              <a:buSzTx/>
              <a:buNone/>
              <a:tabLst/>
              <a:defRPr/>
            </a:pPr>
            <a:r>
              <a:rPr lang="fr-FR" dirty="0">
                <a:latin typeface="Athelas" charset="0"/>
                <a:ea typeface="Athelas" charset="0"/>
                <a:cs typeface="Athelas" charset="0"/>
              </a:rPr>
              <a:t> </a:t>
            </a:r>
            <a:r>
              <a:rPr lang="fr-FR" dirty="0" smtClean="0">
                <a:latin typeface="Athelas" charset="0"/>
                <a:ea typeface="Athelas" charset="0"/>
                <a:cs typeface="Athelas" charset="0"/>
              </a:rPr>
              <a:t>    b. Ses œuvres principales</a:t>
            </a:r>
          </a:p>
          <a:p>
            <a:pPr marL="0" marR="0" lvl="0" indent="0" defTabSz="914400" eaLnBrk="1" fontAlgn="auto" latinLnBrk="0" hangingPunct="1">
              <a:lnSpc>
                <a:spcPct val="100000"/>
              </a:lnSpc>
              <a:spcBef>
                <a:spcPts val="0"/>
              </a:spcBef>
              <a:spcAft>
                <a:spcPts val="0"/>
              </a:spcAft>
              <a:buClrTx/>
              <a:buSzTx/>
              <a:buNone/>
              <a:tabLst/>
              <a:defRPr/>
            </a:pPr>
            <a:r>
              <a:rPr lang="fr-FR" dirty="0">
                <a:latin typeface="Athelas" charset="0"/>
                <a:ea typeface="Athelas" charset="0"/>
                <a:cs typeface="Athelas" charset="0"/>
              </a:rPr>
              <a:t> </a:t>
            </a:r>
            <a:r>
              <a:rPr lang="fr-FR" dirty="0" smtClean="0">
                <a:latin typeface="Athelas" charset="0"/>
                <a:ea typeface="Athelas" charset="0"/>
                <a:cs typeface="Athelas" charset="0"/>
              </a:rPr>
              <a:t>    c. L’anonymat dans ses œuvres </a:t>
            </a:r>
            <a:endParaRPr lang="fr-FR" dirty="0">
              <a:latin typeface="Athelas" charset="0"/>
              <a:ea typeface="Athelas" charset="0"/>
              <a:cs typeface="Athelas" charset="0"/>
            </a:endParaRPr>
          </a:p>
        </p:txBody>
      </p:sp>
    </p:spTree>
    <p:extLst>
      <p:ext uri="{BB962C8B-B14F-4D97-AF65-F5344CB8AC3E}">
        <p14:creationId xmlns:p14="http://schemas.microsoft.com/office/powerpoint/2010/main" val="784981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6035" y="365125"/>
            <a:ext cx="5807765" cy="1325563"/>
          </a:xfrm>
        </p:spPr>
        <p:txBody>
          <a:bodyPr/>
          <a:lstStyle/>
          <a:p>
            <a:r>
              <a:rPr lang="fr-FR" u="sng" dirty="0" smtClean="0">
                <a:latin typeface="Xingkai SC Light" charset="-122"/>
                <a:ea typeface="Xingkai SC Light" charset="-122"/>
                <a:cs typeface="Xingkai SC Light" charset="-122"/>
              </a:rPr>
              <a:t>Madame de La Fayette</a:t>
            </a:r>
            <a:endParaRPr lang="fr-FR" u="sng" dirty="0">
              <a:latin typeface="Xingkai SC Light" charset="-122"/>
              <a:ea typeface="Xingkai SC Light" charset="-122"/>
              <a:cs typeface="Xingkai SC Light" charset="-122"/>
            </a:endParaRPr>
          </a:p>
        </p:txBody>
      </p:sp>
      <p:sp>
        <p:nvSpPr>
          <p:cNvPr id="4" name="Espace réservé du contenu 3"/>
          <p:cNvSpPr>
            <a:spLocks noGrp="1"/>
          </p:cNvSpPr>
          <p:nvPr>
            <p:ph sz="half" idx="2"/>
          </p:nvPr>
        </p:nvSpPr>
        <p:spPr>
          <a:xfrm>
            <a:off x="5287617" y="1572454"/>
            <a:ext cx="6200572" cy="4634810"/>
          </a:xfrm>
        </p:spPr>
        <p:style>
          <a:lnRef idx="2">
            <a:schemeClr val="dk1"/>
          </a:lnRef>
          <a:fillRef idx="1">
            <a:schemeClr val="lt1"/>
          </a:fillRef>
          <a:effectRef idx="0">
            <a:schemeClr val="dk1"/>
          </a:effectRef>
          <a:fontRef idx="minor">
            <a:schemeClr val="dk1"/>
          </a:fontRef>
        </p:style>
        <p:txBody>
          <a:bodyPr>
            <a:normAutofit fontScale="92500"/>
          </a:bodyPr>
          <a:lstStyle/>
          <a:p>
            <a:pPr marL="0" lvl="0" indent="0">
              <a:lnSpc>
                <a:spcPct val="100000"/>
              </a:lnSpc>
              <a:spcBef>
                <a:spcPts val="0"/>
              </a:spcBef>
              <a:buNone/>
            </a:pPr>
            <a:r>
              <a:rPr lang="fr-FR" dirty="0" smtClean="0">
                <a:latin typeface="Athelas" charset="0"/>
                <a:ea typeface="Athelas" charset="0"/>
                <a:cs typeface="Athelas" charset="0"/>
              </a:rPr>
              <a:t>De son vrai nom Marie-Madeleine Pioche de La Vergne, comtesse de La Fayette est née le 18 mars 1634 à Paris et morte le 25 mai 1693 dans la même ville. Elle est issue d’une famille de la petite noblesse, son père est écuyer</a:t>
            </a:r>
            <a:r>
              <a:rPr lang="fr-FR" dirty="0">
                <a:latin typeface="Athelas" charset="0"/>
                <a:ea typeface="Athelas" charset="0"/>
                <a:cs typeface="Athelas" charset="0"/>
              </a:rPr>
              <a:t> </a:t>
            </a:r>
            <a:r>
              <a:rPr lang="fr-FR" dirty="0" smtClean="0">
                <a:latin typeface="Athelas" charset="0"/>
                <a:ea typeface="Athelas" charset="0"/>
                <a:cs typeface="Athelas" charset="0"/>
              </a:rPr>
              <a:t>et sa mère travaille pour la nièce du cardinal de Richelieu.</a:t>
            </a:r>
          </a:p>
          <a:p>
            <a:pPr marL="0" lvl="0" indent="0">
              <a:lnSpc>
                <a:spcPct val="100000"/>
              </a:lnSpc>
              <a:spcBef>
                <a:spcPts val="0"/>
              </a:spcBef>
              <a:buNone/>
            </a:pPr>
            <a:endParaRPr lang="fr-FR" dirty="0" smtClean="0">
              <a:latin typeface="Athelas" charset="0"/>
              <a:ea typeface="Athelas" charset="0"/>
              <a:cs typeface="Athelas" charset="0"/>
            </a:endParaRPr>
          </a:p>
          <a:p>
            <a:pPr marL="0" lvl="0" indent="0">
              <a:lnSpc>
                <a:spcPct val="100000"/>
              </a:lnSpc>
              <a:spcBef>
                <a:spcPts val="0"/>
              </a:spcBef>
              <a:buNone/>
            </a:pPr>
            <a:r>
              <a:rPr lang="fr-FR" dirty="0" smtClean="0">
                <a:latin typeface="Athelas" charset="0"/>
                <a:ea typeface="Athelas" charset="0"/>
                <a:cs typeface="Athelas" charset="0"/>
              </a:rPr>
              <a:t>Elle se consacre à l'écriture, participe aux salons littéraires et devient l'une des plus grandes romancières de son époque. </a:t>
            </a:r>
          </a:p>
          <a:p>
            <a:pPr marL="0" lvl="0" indent="0">
              <a:lnSpc>
                <a:spcPct val="100000"/>
              </a:lnSpc>
              <a:spcBef>
                <a:spcPts val="0"/>
              </a:spcBef>
              <a:buNone/>
            </a:pPr>
            <a:endParaRPr lang="fr-FR" dirty="0">
              <a:latin typeface="Athelas" charset="0"/>
              <a:ea typeface="Athelas" charset="0"/>
              <a:cs typeface="Athelas" charset="0"/>
            </a:endParaRPr>
          </a:p>
          <a:p>
            <a:pPr marL="0" lvl="0" indent="0">
              <a:lnSpc>
                <a:spcPct val="100000"/>
              </a:lnSpc>
              <a:spcBef>
                <a:spcPts val="0"/>
              </a:spcBef>
              <a:buNone/>
            </a:pPr>
            <a:endParaRPr lang="fr-FR" dirty="0" smtClean="0">
              <a:latin typeface="Athelas" charset="0"/>
              <a:ea typeface="Athelas" charset="0"/>
              <a:cs typeface="Athelas" charset="0"/>
            </a:endParaRPr>
          </a:p>
          <a:p>
            <a:pPr marL="0" lvl="0" indent="0">
              <a:lnSpc>
                <a:spcPct val="100000"/>
              </a:lnSpc>
              <a:spcBef>
                <a:spcPts val="0"/>
              </a:spcBef>
              <a:buNone/>
            </a:pPr>
            <a:endParaRPr lang="fr-FR" dirty="0" smtClean="0">
              <a:latin typeface="Athelas" charset="0"/>
              <a:ea typeface="Athelas" charset="0"/>
              <a:cs typeface="Athelas" charset="0"/>
            </a:endParaRPr>
          </a:p>
          <a:p>
            <a:pPr marL="0" lvl="0" indent="0">
              <a:lnSpc>
                <a:spcPct val="100000"/>
              </a:lnSpc>
              <a:spcBef>
                <a:spcPts val="0"/>
              </a:spcBef>
              <a:buNone/>
            </a:pPr>
            <a:endParaRPr lang="fr-FR" dirty="0">
              <a:latin typeface="Athelas" charset="0"/>
              <a:ea typeface="Athelas" charset="0"/>
              <a:cs typeface="Athelas" charset="0"/>
            </a:endParaRPr>
          </a:p>
          <a:p>
            <a:pPr marL="0" lvl="0" indent="0">
              <a:lnSpc>
                <a:spcPct val="100000"/>
              </a:lnSpc>
              <a:spcBef>
                <a:spcPts val="0"/>
              </a:spcBef>
              <a:buNone/>
            </a:pPr>
            <a:endParaRPr lang="fr-FR" dirty="0">
              <a:latin typeface="Athelas" charset="0"/>
              <a:ea typeface="Athelas" charset="0"/>
              <a:cs typeface="Athelas" charset="0"/>
            </a:endParaRPr>
          </a:p>
        </p:txBody>
      </p:sp>
      <p:pic>
        <p:nvPicPr>
          <p:cNvPr id="2050" name="Picture 2" descr="adame de La Fayette et Madame de Sévigné - Philippe Sollers/Pileface"/>
          <p:cNvPicPr>
            <a:picLocks noGrp="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flipH="1">
            <a:off x="853440" y="768826"/>
            <a:ext cx="3840480" cy="498443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86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latin typeface="Xingkai SC Light" charset="-122"/>
                <a:ea typeface="Xingkai SC Light" charset="-122"/>
                <a:cs typeface="Xingkai SC Light" charset="-122"/>
              </a:rPr>
              <a:t>Une jeunesse à la Cour</a:t>
            </a:r>
            <a:endParaRPr lang="fr-FR" u="sng" dirty="0">
              <a:latin typeface="Xingkai SC Light" charset="-122"/>
              <a:ea typeface="Xingkai SC Light" charset="-122"/>
              <a:cs typeface="Xingkai SC Light" charset="-122"/>
            </a:endParaRPr>
          </a:p>
        </p:txBody>
      </p:sp>
      <p:sp>
        <p:nvSpPr>
          <p:cNvPr id="3" name="Espace réservé du contenu 2"/>
          <p:cNvSpPr>
            <a:spLocks noGrp="1"/>
          </p:cNvSpPr>
          <p:nvPr>
            <p:ph idx="1"/>
          </p:nvPr>
        </p:nvSpPr>
        <p:spPr>
          <a:xfrm>
            <a:off x="838200" y="1536699"/>
            <a:ext cx="10515600" cy="4640263"/>
          </a:xfrm>
        </p:spPr>
        <p:txBody>
          <a:bodyPr>
            <a:normAutofit/>
          </a:bodyPr>
          <a:lstStyle/>
          <a:p>
            <a:pPr marL="0" lvl="0" indent="0">
              <a:lnSpc>
                <a:spcPct val="100000"/>
              </a:lnSpc>
              <a:spcBef>
                <a:spcPts val="0"/>
              </a:spcBef>
              <a:buNone/>
            </a:pPr>
            <a:r>
              <a:rPr lang="fr-FR" dirty="0" smtClean="0">
                <a:latin typeface="Athelas" charset="0"/>
                <a:ea typeface="Athelas" charset="0"/>
                <a:cs typeface="Athelas" charset="0"/>
              </a:rPr>
              <a:t>Son père meurt alors qu'elle n'a que quinze ans. L'année suivante sa mère va remarier avec le chevalier Renaud de Sévigné, l'oncle de la Marquise de Sévigné. Celle-ci devient l'amie intime de Marie-Madeleine.</a:t>
            </a:r>
          </a:p>
          <a:p>
            <a:pPr marL="0" lvl="0" indent="0">
              <a:lnSpc>
                <a:spcPct val="100000"/>
              </a:lnSpc>
              <a:spcBef>
                <a:spcPts val="0"/>
              </a:spcBef>
              <a:buNone/>
            </a:pPr>
            <a:endParaRPr lang="fr-FR" dirty="0" smtClean="0">
              <a:latin typeface="Athelas" charset="0"/>
              <a:ea typeface="Athelas" charset="0"/>
              <a:cs typeface="Athelas" charset="0"/>
            </a:endParaRPr>
          </a:p>
          <a:p>
            <a:pPr marL="0" lvl="0" indent="0">
              <a:lnSpc>
                <a:spcPct val="100000"/>
              </a:lnSpc>
              <a:spcBef>
                <a:spcPts val="0"/>
              </a:spcBef>
              <a:buNone/>
            </a:pPr>
            <a:r>
              <a:rPr lang="fr-FR" dirty="0" smtClean="0">
                <a:latin typeface="Athelas" charset="0"/>
                <a:ea typeface="Athelas" charset="0"/>
                <a:cs typeface="Athelas" charset="0"/>
              </a:rPr>
              <a:t>A ses 16 ans, en 1650, Madame de la Fayette devint demoiselle d’honneur de la reine d’Anne d’Autriche. Elle va bénéficier d’une éducation littéraire, apprendre le latin et l’italien et fréquenter les salons parisiens de l’époque, les salons de Mlle de Scudéry et l'hôtel de Rambouillet.</a:t>
            </a:r>
          </a:p>
          <a:p>
            <a:pPr marL="0" marR="0" lvl="0" indent="0" defTabSz="914400" eaLnBrk="1" fontAlgn="auto" latinLnBrk="0" hangingPunct="1">
              <a:lnSpc>
                <a:spcPct val="100000"/>
              </a:lnSpc>
              <a:spcBef>
                <a:spcPts val="0"/>
              </a:spcBef>
              <a:spcAft>
                <a:spcPts val="0"/>
              </a:spcAft>
              <a:buClrTx/>
              <a:buSzTx/>
              <a:buFontTx/>
              <a:buNone/>
              <a:tabLst/>
              <a:defRPr/>
            </a:pPr>
            <a:endParaRPr lang="fr-FR" dirty="0" smtClean="0"/>
          </a:p>
          <a:p>
            <a:pPr marL="0" marR="0" lvl="0" indent="0" defTabSz="914400" eaLnBrk="1" fontAlgn="auto" latinLnBrk="0" hangingPunct="1">
              <a:lnSpc>
                <a:spcPct val="100000"/>
              </a:lnSpc>
              <a:spcBef>
                <a:spcPts val="0"/>
              </a:spcBef>
              <a:spcAft>
                <a:spcPts val="0"/>
              </a:spcAft>
              <a:buClrTx/>
              <a:buSzTx/>
              <a:buFontTx/>
              <a:buNone/>
              <a:tabLst/>
              <a:defRPr/>
            </a:pPr>
            <a:endParaRPr lang="fr-FR" dirty="0" smtClean="0"/>
          </a:p>
        </p:txBody>
      </p:sp>
    </p:spTree>
    <p:extLst>
      <p:ext uri="{BB962C8B-B14F-4D97-AF65-F5344CB8AC3E}">
        <p14:creationId xmlns:p14="http://schemas.microsoft.com/office/powerpoint/2010/main" val="739712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tage Bouquet de Fleurs PNG transparents - StickPNG"/>
          <p:cNvPicPr>
            <a:picLocks noChangeAspect="1" noChangeArrowheads="1"/>
          </p:cNvPicPr>
          <p:nvPr/>
        </p:nvPicPr>
        <p:blipFill rotWithShape="1">
          <a:blip r:embed="rId2">
            <a:extLst>
              <a:ext uri="{28A0092B-C50C-407E-A947-70E740481C1C}">
                <a14:useLocalDpi xmlns:a14="http://schemas.microsoft.com/office/drawing/2010/main" val="0"/>
              </a:ext>
            </a:extLst>
          </a:blip>
          <a:srcRect l="31116" t="45451" r="-1686" b="-1"/>
          <a:stretch/>
        </p:blipFill>
        <p:spPr bwMode="auto">
          <a:xfrm>
            <a:off x="0" y="0"/>
            <a:ext cx="4495529" cy="239981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8200" y="185185"/>
            <a:ext cx="10515600" cy="1325563"/>
          </a:xfrm>
        </p:spPr>
        <p:txBody>
          <a:bodyPr/>
          <a:lstStyle/>
          <a:p>
            <a:pPr algn="ctr"/>
            <a:r>
              <a:rPr lang="fr-FR" u="sng" dirty="0" smtClean="0">
                <a:latin typeface="Xingkai SC Light" charset="-122"/>
                <a:ea typeface="Xingkai SC Light" charset="-122"/>
                <a:cs typeface="Xingkai SC Light" charset="-122"/>
              </a:rPr>
              <a:t>Sa vie adulte</a:t>
            </a:r>
            <a:endParaRPr lang="fr-FR" u="sng" dirty="0">
              <a:latin typeface="Xingkai SC Light" charset="-122"/>
              <a:ea typeface="Xingkai SC Light" charset="-122"/>
              <a:cs typeface="Xingkai SC Light" charset="-122"/>
            </a:endParaRPr>
          </a:p>
        </p:txBody>
      </p:sp>
      <p:sp>
        <p:nvSpPr>
          <p:cNvPr id="3" name="Espace réservé du contenu 2"/>
          <p:cNvSpPr>
            <a:spLocks noGrp="1"/>
          </p:cNvSpPr>
          <p:nvPr>
            <p:ph idx="1"/>
          </p:nvPr>
        </p:nvSpPr>
        <p:spPr>
          <a:xfrm>
            <a:off x="838200" y="1510748"/>
            <a:ext cx="10515600" cy="4666215"/>
          </a:xfrm>
        </p:spPr>
        <p:txBody>
          <a:bodyPr>
            <a:normAutofit lnSpcReduction="10000"/>
          </a:bodyPr>
          <a:lstStyle/>
          <a:p>
            <a:pPr marL="0" lvl="0" indent="0">
              <a:lnSpc>
                <a:spcPct val="100000"/>
              </a:lnSpc>
              <a:spcBef>
                <a:spcPts val="0"/>
              </a:spcBef>
              <a:buNone/>
            </a:pPr>
            <a:r>
              <a:rPr lang="fr-FR" dirty="0" smtClean="0">
                <a:latin typeface="Athelas" charset="0"/>
                <a:ea typeface="Athelas" charset="0"/>
                <a:cs typeface="Athelas" charset="0"/>
              </a:rPr>
              <a:t>Cinq ans plus tard, en 1655, Madame de La Fayette épouse le comte de La Fayette, appartenant à la haute noblesse. C'est un mariage d'intérêt entre un gentilhomme de haute noblesse provinciale qui n’a </a:t>
            </a:r>
            <a:r>
              <a:rPr lang="fr-FR" smtClean="0">
                <a:latin typeface="Athelas" charset="0"/>
                <a:ea typeface="Athelas" charset="0"/>
                <a:cs typeface="Athelas" charset="0"/>
              </a:rPr>
              <a:t>pas d’argent et </a:t>
            </a:r>
            <a:r>
              <a:rPr lang="fr-FR" dirty="0" smtClean="0">
                <a:latin typeface="Athelas" charset="0"/>
                <a:ea typeface="Athelas" charset="0"/>
                <a:cs typeface="Athelas" charset="0"/>
              </a:rPr>
              <a:t>une riche parisienne. </a:t>
            </a:r>
          </a:p>
          <a:p>
            <a:pPr marL="0" lvl="0" indent="0">
              <a:lnSpc>
                <a:spcPct val="100000"/>
              </a:lnSpc>
              <a:spcBef>
                <a:spcPts val="0"/>
              </a:spcBef>
              <a:buNone/>
            </a:pPr>
            <a:endParaRPr lang="fr-FR" dirty="0" smtClean="0">
              <a:latin typeface="Athelas" charset="0"/>
              <a:ea typeface="Athelas" charset="0"/>
              <a:cs typeface="Athelas" charset="0"/>
            </a:endParaRPr>
          </a:p>
          <a:p>
            <a:pPr marL="0" lvl="0" indent="0">
              <a:lnSpc>
                <a:spcPct val="100000"/>
              </a:lnSpc>
              <a:spcBef>
                <a:spcPts val="0"/>
              </a:spcBef>
              <a:buNone/>
            </a:pPr>
            <a:r>
              <a:rPr lang="fr-FR" dirty="0" smtClean="0">
                <a:latin typeface="Athelas" charset="0"/>
                <a:ea typeface="Athelas" charset="0"/>
                <a:cs typeface="Athelas" charset="0"/>
              </a:rPr>
              <a:t>Madame de La Fayette continua à fréquenter les salons parisiens pendant que son mari restait en Auvergne. Elle aura deux enfants avec son mari, Louis et Armand. Celle-ci va s’installer définitivement à Paris et ouvrir son propre salon.</a:t>
            </a:r>
          </a:p>
          <a:p>
            <a:pPr marL="0" lvl="0" indent="0">
              <a:lnSpc>
                <a:spcPct val="100000"/>
              </a:lnSpc>
              <a:spcBef>
                <a:spcPts val="0"/>
              </a:spcBef>
              <a:buNone/>
            </a:pPr>
            <a:r>
              <a:rPr lang="fr-FR" dirty="0" smtClean="0">
                <a:latin typeface="Athelas" charset="0"/>
                <a:ea typeface="Athelas" charset="0"/>
                <a:cs typeface="Athelas" charset="0"/>
              </a:rPr>
              <a:t>Son salon sera fréquenté par La Rochefoucauld, Ménage et La Fontaine.</a:t>
            </a:r>
          </a:p>
        </p:txBody>
      </p:sp>
    </p:spTree>
    <p:extLst>
      <p:ext uri="{BB962C8B-B14F-4D97-AF65-F5344CB8AC3E}">
        <p14:creationId xmlns:p14="http://schemas.microsoft.com/office/powerpoint/2010/main" val="947876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6617" y="365125"/>
            <a:ext cx="4787348" cy="1325563"/>
          </a:xfrm>
        </p:spPr>
        <p:txBody>
          <a:bodyPr/>
          <a:lstStyle/>
          <a:p>
            <a:pPr algn="ctr"/>
            <a:r>
              <a:rPr lang="fr-FR" u="sng" dirty="0" smtClean="0">
                <a:latin typeface="Xingkai SC Light" charset="-122"/>
                <a:ea typeface="Xingkai SC Light" charset="-122"/>
                <a:cs typeface="Xingkai SC Light" charset="-122"/>
              </a:rPr>
              <a:t>Ses amitiés</a:t>
            </a:r>
            <a:endParaRPr lang="fr-FR" u="sng" dirty="0">
              <a:latin typeface="Xingkai SC Light" charset="-122"/>
              <a:ea typeface="Xingkai SC Light" charset="-122"/>
              <a:cs typeface="Xingkai SC Light" charset="-122"/>
            </a:endParaRPr>
          </a:p>
        </p:txBody>
      </p:sp>
      <p:sp>
        <p:nvSpPr>
          <p:cNvPr id="3" name="Espace réservé du contenu 2"/>
          <p:cNvSpPr>
            <a:spLocks noGrp="1"/>
          </p:cNvSpPr>
          <p:nvPr>
            <p:ph idx="1"/>
          </p:nvPr>
        </p:nvSpPr>
        <p:spPr>
          <a:xfrm>
            <a:off x="838200" y="1690688"/>
            <a:ext cx="5602357" cy="4351338"/>
          </a:xfrm>
        </p:spPr>
        <p:txBody>
          <a:bodyPr>
            <a:normAutofit/>
          </a:bodyPr>
          <a:lstStyle/>
          <a:p>
            <a:pPr marL="0" lvl="0" indent="0">
              <a:lnSpc>
                <a:spcPct val="100000"/>
              </a:lnSpc>
              <a:spcBef>
                <a:spcPts val="0"/>
              </a:spcBef>
              <a:buNone/>
            </a:pPr>
            <a:r>
              <a:rPr lang="fr-FR" dirty="0" smtClean="0">
                <a:latin typeface="Athelas" charset="0"/>
                <a:ea typeface="Athelas" charset="0"/>
                <a:cs typeface="Athelas" charset="0"/>
              </a:rPr>
              <a:t>Madame de La Fayette rencontre vers 1660 le philosophe Arnauld et François de La Rochefoucauld, avec qui elle se lie d'amitié. Elle est très proche de La Rochefoucauld qui va lui présenter des grands noms de la Littérature comme Racine, Boileau ou encore Corneille. </a:t>
            </a:r>
          </a:p>
          <a:p>
            <a:pPr marL="0" lvl="0" indent="0">
              <a:lnSpc>
                <a:spcPct val="100000"/>
              </a:lnSpc>
              <a:spcBef>
                <a:spcPts val="0"/>
              </a:spcBef>
              <a:buNone/>
            </a:pPr>
            <a:endParaRPr lang="fr-FR" dirty="0">
              <a:latin typeface="Athelas" charset="0"/>
              <a:ea typeface="Athelas" charset="0"/>
              <a:cs typeface="Athelas" charset="0"/>
            </a:endParaRPr>
          </a:p>
        </p:txBody>
      </p:sp>
      <p:pic>
        <p:nvPicPr>
          <p:cNvPr id="3084" name="Picture 12" descr="a comtesse de La Fayette | Histoire et analyse d'images et oeuv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026" y="-35402"/>
            <a:ext cx="5174974" cy="689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527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8438"/>
            <a:ext cx="10515600" cy="1325563"/>
          </a:xfrm>
        </p:spPr>
        <p:txBody>
          <a:bodyPr/>
          <a:lstStyle/>
          <a:p>
            <a:pPr algn="ctr"/>
            <a:r>
              <a:rPr lang="fr-FR" u="sng" dirty="0" smtClean="0">
                <a:latin typeface="Xingkai SC Light" charset="-122"/>
                <a:ea typeface="Xingkai SC Light" charset="-122"/>
                <a:cs typeface="Xingkai SC Light" charset="-122"/>
              </a:rPr>
              <a:t>Ses amitiés</a:t>
            </a:r>
            <a:endParaRPr lang="fr-FR" dirty="0">
              <a:latin typeface="Xingkai SC Light" charset="-122"/>
              <a:ea typeface="Xingkai SC Light" charset="-122"/>
              <a:cs typeface="Xingkai SC Light" charset="-122"/>
            </a:endParaRPr>
          </a:p>
        </p:txBody>
      </p:sp>
      <p:sp>
        <p:nvSpPr>
          <p:cNvPr id="3" name="Espace réservé du contenu 2"/>
          <p:cNvSpPr>
            <a:spLocks noGrp="1"/>
          </p:cNvSpPr>
          <p:nvPr>
            <p:ph idx="1"/>
          </p:nvPr>
        </p:nvSpPr>
        <p:spPr>
          <a:xfrm>
            <a:off x="838200" y="1524001"/>
            <a:ext cx="4673600" cy="4351338"/>
          </a:xfrm>
        </p:spPr>
        <p:txBody>
          <a:bodyPr>
            <a:normAutofit/>
          </a:bodyPr>
          <a:lstStyle/>
          <a:p>
            <a:pPr marL="0" lvl="0" indent="0">
              <a:lnSpc>
                <a:spcPct val="100000"/>
              </a:lnSpc>
              <a:spcBef>
                <a:spcPts val="0"/>
              </a:spcBef>
              <a:buNone/>
            </a:pPr>
            <a:endParaRPr lang="fr-FR" dirty="0" smtClean="0">
              <a:latin typeface="Athelas" charset="0"/>
              <a:ea typeface="Athelas" charset="0"/>
              <a:cs typeface="Athelas" charset="0"/>
            </a:endParaRPr>
          </a:p>
          <a:p>
            <a:pPr marL="0" lvl="0" indent="0">
              <a:lnSpc>
                <a:spcPct val="100000"/>
              </a:lnSpc>
              <a:spcBef>
                <a:spcPts val="0"/>
              </a:spcBef>
              <a:buNone/>
            </a:pPr>
            <a:r>
              <a:rPr lang="fr-FR" dirty="0" smtClean="0">
                <a:latin typeface="Athelas" charset="0"/>
                <a:ea typeface="Athelas" charset="0"/>
                <a:cs typeface="Athelas" charset="0"/>
              </a:rPr>
              <a:t>De plus, grâce à son amitié avec Henriette d'Angleterre qui épouse le frère du roi, elle pénètre l'intimité de la cour. Elle était donc au courant des histoires de la Cour et commença à les utiliser pour écrire des livres.</a:t>
            </a:r>
            <a:endParaRPr lang="fr-FR" dirty="0">
              <a:latin typeface="Athelas" charset="0"/>
              <a:ea typeface="Athelas" charset="0"/>
              <a:cs typeface="Athelas" charset="0"/>
            </a:endParaRPr>
          </a:p>
        </p:txBody>
      </p:sp>
      <p:pic>
        <p:nvPicPr>
          <p:cNvPr id="8196" name="Picture 4" descr="adame de La Fayette (1634-16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200" y="1524001"/>
            <a:ext cx="6310687"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30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latin typeface="Xingkai SC Light" charset="-122"/>
                <a:ea typeface="Xingkai SC Light" charset="-122"/>
                <a:cs typeface="Xingkai SC Light" charset="-122"/>
              </a:rPr>
              <a:t>Ses </a:t>
            </a:r>
            <a:r>
              <a:rPr lang="fr-FR" u="sng" dirty="0" err="1" smtClean="0">
                <a:latin typeface="Xingkai SC Light" charset="-122"/>
                <a:ea typeface="Xingkai SC Light" charset="-122"/>
                <a:cs typeface="Xingkai SC Light" charset="-122"/>
              </a:rPr>
              <a:t>oeuvres</a:t>
            </a:r>
            <a:r>
              <a:rPr lang="fr-FR" u="sng" dirty="0" smtClean="0">
                <a:latin typeface="Xingkai SC Light" charset="-122"/>
                <a:ea typeface="Xingkai SC Light" charset="-122"/>
                <a:cs typeface="Xingkai SC Light" charset="-122"/>
              </a:rPr>
              <a:t> principales</a:t>
            </a:r>
            <a:endParaRPr lang="fr-FR" u="sng" dirty="0">
              <a:latin typeface="Xingkai SC Light" charset="-122"/>
              <a:ea typeface="Xingkai SC Light" charset="-122"/>
              <a:cs typeface="Xingkai SC Light" charset="-122"/>
            </a:endParaRPr>
          </a:p>
        </p:txBody>
      </p:sp>
      <p:sp>
        <p:nvSpPr>
          <p:cNvPr id="3" name="Espace réservé du contenu 2"/>
          <p:cNvSpPr>
            <a:spLocks noGrp="1"/>
          </p:cNvSpPr>
          <p:nvPr>
            <p:ph idx="1"/>
          </p:nvPr>
        </p:nvSpPr>
        <p:spPr>
          <a:xfrm>
            <a:off x="838200" y="1550504"/>
            <a:ext cx="10515600" cy="4790661"/>
          </a:xfrm>
        </p:spPr>
        <p:txBody>
          <a:bodyPr>
            <a:normAutofit/>
          </a:bodyPr>
          <a:lstStyle/>
          <a:p>
            <a:pPr marL="0" lvl="0" indent="0">
              <a:lnSpc>
                <a:spcPct val="100000"/>
              </a:lnSpc>
              <a:spcBef>
                <a:spcPts val="0"/>
              </a:spcBef>
              <a:buNone/>
            </a:pPr>
            <a:r>
              <a:rPr lang="fr-FR" dirty="0" smtClean="0">
                <a:latin typeface="Athelas" charset="0"/>
                <a:ea typeface="Athelas" charset="0"/>
                <a:cs typeface="Athelas" charset="0"/>
              </a:rPr>
              <a:t>Madame de La Fayette a écrit plusieurs nouvelles et romans, ainsi qu’une biographie d’Henriette d’Angleterre mais elle est surtout connue pour son œuvre </a:t>
            </a:r>
            <a:r>
              <a:rPr lang="fr-FR" u="sng" dirty="0" smtClean="0">
                <a:latin typeface="Athelas" charset="0"/>
                <a:ea typeface="Athelas" charset="0"/>
                <a:cs typeface="Athelas" charset="0"/>
              </a:rPr>
              <a:t>La Princesse de Clèves </a:t>
            </a:r>
            <a:r>
              <a:rPr lang="fr-FR" dirty="0" smtClean="0">
                <a:latin typeface="Athelas" charset="0"/>
                <a:ea typeface="Athelas" charset="0"/>
                <a:cs typeface="Athelas" charset="0"/>
              </a:rPr>
              <a:t>publié en 1678 anonymement, considéré comme le premier roman moderne.</a:t>
            </a:r>
          </a:p>
          <a:p>
            <a:pPr marL="0" lvl="0" indent="0">
              <a:lnSpc>
                <a:spcPct val="100000"/>
              </a:lnSpc>
              <a:spcBef>
                <a:spcPts val="0"/>
              </a:spcBef>
              <a:buNone/>
            </a:pPr>
            <a:endParaRPr lang="fr-FR" u="sng" dirty="0">
              <a:latin typeface="Athelas" charset="0"/>
              <a:ea typeface="Athelas" charset="0"/>
              <a:cs typeface="Athelas" charset="0"/>
            </a:endParaRPr>
          </a:p>
          <a:p>
            <a:pPr marL="0" lvl="0" indent="0">
              <a:lnSpc>
                <a:spcPct val="100000"/>
              </a:lnSpc>
              <a:spcBef>
                <a:spcPts val="0"/>
              </a:spcBef>
              <a:buNone/>
            </a:pPr>
            <a:r>
              <a:rPr lang="fr-FR" u="sng" dirty="0" smtClean="0">
                <a:latin typeface="Athelas" charset="0"/>
                <a:ea typeface="Athelas" charset="0"/>
                <a:cs typeface="Athelas" charset="0"/>
              </a:rPr>
              <a:t>Ses œuvres principales : </a:t>
            </a:r>
          </a:p>
          <a:p>
            <a:pPr>
              <a:lnSpc>
                <a:spcPct val="100000"/>
              </a:lnSpc>
              <a:spcBef>
                <a:spcPts val="0"/>
              </a:spcBef>
            </a:pPr>
            <a:r>
              <a:rPr lang="fr-FR" u="sng" dirty="0" smtClean="0">
                <a:latin typeface="Athelas" charset="0"/>
                <a:ea typeface="Athelas" charset="0"/>
                <a:cs typeface="Athelas" charset="0"/>
              </a:rPr>
              <a:t>La Princesse de Montpensier</a:t>
            </a:r>
            <a:r>
              <a:rPr lang="fr-FR" dirty="0" smtClean="0">
                <a:latin typeface="Athelas" charset="0"/>
                <a:ea typeface="Athelas" charset="0"/>
                <a:cs typeface="Athelas" charset="0"/>
              </a:rPr>
              <a:t>, 1662</a:t>
            </a:r>
          </a:p>
          <a:p>
            <a:pPr>
              <a:lnSpc>
                <a:spcPct val="100000"/>
              </a:lnSpc>
              <a:spcBef>
                <a:spcPts val="0"/>
              </a:spcBef>
            </a:pPr>
            <a:r>
              <a:rPr lang="fr-FR" u="sng" dirty="0" err="1" smtClean="0">
                <a:latin typeface="Athelas" charset="0"/>
                <a:ea typeface="Athelas" charset="0"/>
                <a:cs typeface="Athelas" charset="0"/>
              </a:rPr>
              <a:t>Zaïde</a:t>
            </a:r>
            <a:r>
              <a:rPr lang="fr-FR" dirty="0" smtClean="0">
                <a:latin typeface="Athelas" charset="0"/>
                <a:ea typeface="Athelas" charset="0"/>
                <a:cs typeface="Athelas" charset="0"/>
              </a:rPr>
              <a:t>, 1669 (en collaboration avec La Rochefoucauld et Segrais, le livre est signé Segrais)</a:t>
            </a:r>
          </a:p>
          <a:p>
            <a:pPr>
              <a:lnSpc>
                <a:spcPct val="100000"/>
              </a:lnSpc>
              <a:spcBef>
                <a:spcPts val="0"/>
              </a:spcBef>
            </a:pPr>
            <a:r>
              <a:rPr lang="fr-FR" u="sng" dirty="0" smtClean="0">
                <a:latin typeface="Athelas" charset="0"/>
                <a:ea typeface="Athelas" charset="0"/>
                <a:cs typeface="Athelas" charset="0"/>
              </a:rPr>
              <a:t>La Princesse de Clèves</a:t>
            </a:r>
            <a:r>
              <a:rPr lang="fr-FR" dirty="0" smtClean="0">
                <a:latin typeface="Athelas" charset="0"/>
                <a:ea typeface="Athelas" charset="0"/>
                <a:cs typeface="Athelas" charset="0"/>
              </a:rPr>
              <a:t>, 1678</a:t>
            </a:r>
            <a:endParaRPr lang="fr-FR" u="sng" dirty="0" smtClean="0">
              <a:latin typeface="Athelas" charset="0"/>
              <a:ea typeface="Athelas" charset="0"/>
              <a:cs typeface="Athelas" charset="0"/>
            </a:endParaRPr>
          </a:p>
          <a:p>
            <a:pPr>
              <a:lnSpc>
                <a:spcPct val="100000"/>
              </a:lnSpc>
              <a:spcBef>
                <a:spcPts val="0"/>
              </a:spcBef>
            </a:pPr>
            <a:endParaRPr lang="fr-FR" dirty="0" smtClean="0"/>
          </a:p>
          <a:p>
            <a:pPr>
              <a:lnSpc>
                <a:spcPct val="100000"/>
              </a:lnSpc>
              <a:spcBef>
                <a:spcPts val="0"/>
              </a:spcBef>
            </a:pPr>
            <a:endParaRPr lang="fr-FR" dirty="0" smtClean="0"/>
          </a:p>
          <a:p>
            <a:pPr>
              <a:lnSpc>
                <a:spcPct val="100000"/>
              </a:lnSpc>
              <a:spcBef>
                <a:spcPts val="0"/>
              </a:spcBef>
            </a:pPr>
            <a:endParaRPr lang="fr-FR" dirty="0" smtClean="0"/>
          </a:p>
          <a:p>
            <a:pPr marL="0" lvl="0" indent="0">
              <a:lnSpc>
                <a:spcPct val="100000"/>
              </a:lnSpc>
              <a:spcBef>
                <a:spcPts val="0"/>
              </a:spcBef>
              <a:buNone/>
            </a:pPr>
            <a:endParaRPr lang="fr-FR" u="sng" dirty="0"/>
          </a:p>
          <a:p>
            <a:pPr marL="0" lvl="0" indent="0">
              <a:lnSpc>
                <a:spcPct val="100000"/>
              </a:lnSpc>
              <a:spcBef>
                <a:spcPts val="0"/>
              </a:spcBef>
              <a:buNone/>
            </a:pPr>
            <a:endParaRPr lang="fr-FR" dirty="0" smtClean="0"/>
          </a:p>
        </p:txBody>
      </p:sp>
    </p:spTree>
    <p:extLst>
      <p:ext uri="{BB962C8B-B14F-4D97-AF65-F5344CB8AC3E}">
        <p14:creationId xmlns:p14="http://schemas.microsoft.com/office/powerpoint/2010/main" val="1136676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76065"/>
            <a:ext cx="10515600" cy="1325563"/>
          </a:xfrm>
        </p:spPr>
        <p:txBody>
          <a:bodyPr/>
          <a:lstStyle/>
          <a:p>
            <a:pPr algn="ctr"/>
            <a:r>
              <a:rPr lang="fr-FR" u="sng" smtClean="0">
                <a:latin typeface="Xingkai SC Light" charset="-122"/>
                <a:ea typeface="Xingkai SC Light" charset="-122"/>
                <a:cs typeface="Xingkai SC Light" charset="-122"/>
              </a:rPr>
              <a:t>L’anonymat </a:t>
            </a:r>
            <a:r>
              <a:rPr lang="fr-FR" u="sng" dirty="0" smtClean="0">
                <a:latin typeface="Xingkai SC Light" charset="-122"/>
                <a:ea typeface="Xingkai SC Light" charset="-122"/>
                <a:cs typeface="Xingkai SC Light" charset="-122"/>
              </a:rPr>
              <a:t>dans ses </a:t>
            </a:r>
            <a:r>
              <a:rPr lang="fr-FR" u="sng" dirty="0" err="1" smtClean="0">
                <a:latin typeface="Xingkai SC Light" charset="-122"/>
                <a:ea typeface="Xingkai SC Light" charset="-122"/>
                <a:cs typeface="Xingkai SC Light" charset="-122"/>
              </a:rPr>
              <a:t>oeuvres</a:t>
            </a:r>
            <a:r>
              <a:rPr lang="fr-FR" u="sng" dirty="0" smtClean="0">
                <a:latin typeface="Xingkai SC Light" charset="-122"/>
                <a:ea typeface="Xingkai SC Light" charset="-122"/>
                <a:cs typeface="Xingkai SC Light" charset="-122"/>
              </a:rPr>
              <a:t> </a:t>
            </a:r>
            <a:endParaRPr lang="fr-FR" u="sng" dirty="0">
              <a:latin typeface="Xingkai SC Light" charset="-122"/>
              <a:ea typeface="Xingkai SC Light" charset="-122"/>
              <a:cs typeface="Xingkai SC Light" charset="-122"/>
            </a:endParaRPr>
          </a:p>
        </p:txBody>
      </p:sp>
      <p:sp>
        <p:nvSpPr>
          <p:cNvPr id="3" name="Espace réservé du contenu 2"/>
          <p:cNvSpPr>
            <a:spLocks noGrp="1"/>
          </p:cNvSpPr>
          <p:nvPr>
            <p:ph idx="1"/>
          </p:nvPr>
        </p:nvSpPr>
        <p:spPr>
          <a:xfrm>
            <a:off x="838200" y="1825625"/>
            <a:ext cx="10515600" cy="1573558"/>
          </a:xfrm>
        </p:spPr>
        <p:txBody>
          <a:bodyPr/>
          <a:lstStyle/>
          <a:p>
            <a:pPr marL="0" lvl="0" indent="0">
              <a:lnSpc>
                <a:spcPct val="100000"/>
              </a:lnSpc>
              <a:spcBef>
                <a:spcPts val="0"/>
              </a:spcBef>
              <a:buNone/>
            </a:pPr>
            <a:r>
              <a:rPr lang="fr-FR" dirty="0" smtClean="0">
                <a:latin typeface="Athelas" charset="0"/>
                <a:ea typeface="Athelas" charset="0"/>
                <a:cs typeface="Athelas" charset="0"/>
              </a:rPr>
              <a:t>Madame de La </a:t>
            </a:r>
            <a:r>
              <a:rPr lang="fr-FR" dirty="0">
                <a:latin typeface="Athelas" charset="0"/>
                <a:ea typeface="Athelas" charset="0"/>
                <a:cs typeface="Athelas" charset="0"/>
              </a:rPr>
              <a:t>F</a:t>
            </a:r>
            <a:r>
              <a:rPr lang="fr-FR" dirty="0" smtClean="0">
                <a:latin typeface="Athelas" charset="0"/>
                <a:ea typeface="Athelas" charset="0"/>
                <a:cs typeface="Athelas" charset="0"/>
              </a:rPr>
              <a:t>ayette n'a pas publié sous son nom. Elle utilise des pseudonymes ou pratique l'anonymat. En effet, il était très mal vu pour une femme d’écrire au XVIIe siècle.</a:t>
            </a:r>
            <a:endParaRPr lang="fr-FR" dirty="0">
              <a:latin typeface="Athelas" charset="0"/>
              <a:ea typeface="Athelas" charset="0"/>
              <a:cs typeface="Athelas" charset="0"/>
            </a:endParaRPr>
          </a:p>
        </p:txBody>
      </p:sp>
      <p:pic>
        <p:nvPicPr>
          <p:cNvPr id="7170" name="Picture 2" descr="intage Bouquet de Fleurs PNG transparents - StickPNG"/>
          <p:cNvPicPr>
            <a:picLocks noChangeAspect="1" noChangeArrowheads="1"/>
          </p:cNvPicPr>
          <p:nvPr/>
        </p:nvPicPr>
        <p:blipFill rotWithShape="1">
          <a:blip r:embed="rId2">
            <a:extLst>
              <a:ext uri="{28A0092B-C50C-407E-A947-70E740481C1C}">
                <a14:useLocalDpi xmlns:a14="http://schemas.microsoft.com/office/drawing/2010/main" val="0"/>
              </a:ext>
            </a:extLst>
          </a:blip>
          <a:srcRect l="28896" t="2265" r="-28896" b="30495"/>
          <a:stretch/>
        </p:blipFill>
        <p:spPr bwMode="auto">
          <a:xfrm>
            <a:off x="0" y="3399183"/>
            <a:ext cx="7823200" cy="357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76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163</TotalTime>
  <Words>585</Words>
  <Application>Microsoft Office PowerPoint</Application>
  <PresentationFormat>Grand écran</PresentationFormat>
  <Paragraphs>56</Paragraphs>
  <Slides>11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Angsana New</vt:lpstr>
      <vt:lpstr>Arial</vt:lpstr>
      <vt:lpstr>Athelas</vt:lpstr>
      <vt:lpstr>Calibri</vt:lpstr>
      <vt:lpstr>Calibri Light</vt:lpstr>
      <vt:lpstr>Edwardian Script ITC</vt:lpstr>
      <vt:lpstr>Xingkai SC Light</vt:lpstr>
      <vt:lpstr>Thème Office</vt:lpstr>
      <vt:lpstr>Madame de La Fayette</vt:lpstr>
      <vt:lpstr>Plan :</vt:lpstr>
      <vt:lpstr>Madame de La Fayette</vt:lpstr>
      <vt:lpstr>Une jeunesse à la Cour</vt:lpstr>
      <vt:lpstr>Sa vie adulte</vt:lpstr>
      <vt:lpstr>Ses amitiés</vt:lpstr>
      <vt:lpstr>Ses amitiés</vt:lpstr>
      <vt:lpstr>Ses oeuvres principales</vt:lpstr>
      <vt:lpstr>L’anonymat dans ses oeuvres </vt:lpstr>
      <vt:lpstr>Sources :</vt:lpstr>
      <vt:lpstr>Merci pour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Madame de La Fayette</dc:title>
  <dc:creator>Utilisateur de Microsoft Office</dc:creator>
  <cp:lastModifiedBy>Elodie PINEL</cp:lastModifiedBy>
  <cp:revision>21</cp:revision>
  <dcterms:created xsi:type="dcterms:W3CDTF">2021-01-22T18:47:57Z</dcterms:created>
  <dcterms:modified xsi:type="dcterms:W3CDTF">2021-01-28T10:58:37Z</dcterms:modified>
</cp:coreProperties>
</file>