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66" r:id="rId11"/>
    <p:sldId id="267" r:id="rId12"/>
    <p:sldId id="270" r:id="rId13"/>
    <p:sldId id="271" r:id="rId1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8B4232F-6FAB-43C1-936C-943536043F95}" type="datetime1">
              <a:rPr lang="fr-FR" smtClean="0"/>
              <a:t>21/09/2020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2028E8-6472-4303-BED2-74C21458376C}" type="datetime1">
              <a:rPr lang="fr-FR" smtClean="0"/>
              <a:t>21/09/2020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 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 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339CDD6-07D9-486D-9477-2F3BD687421E}" type="datetime1">
              <a:rPr lang="fr-FR" smtClean="0"/>
              <a:t>21/09/2020</a:t>
            </a:fld>
            <a:endParaRPr lang="en-US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2BAF83-0870-4ADD-AF32-6F5F332FC83D}" type="datetime1">
              <a:rPr lang="fr-FR" smtClean="0"/>
              <a:t>21/09/2020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A6F08D-9454-44AA-95AA-8DC511730138}" type="datetime1">
              <a:rPr lang="fr-FR" smtClean="0"/>
              <a:t>21/09/2020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4C5855-D2F6-4325-A90E-B3A89D9E0477}" type="datetime1">
              <a:rPr lang="fr-FR" smtClean="0"/>
              <a:t>21/09/2020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cteur droit 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3A35E060-5CF7-492F-95ED-920DCC5C5460}" type="datetime1">
              <a:rPr lang="fr-FR" smtClean="0"/>
              <a:t>21/09/2020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0959B2-24BA-47FE-BA3B-FFCC89C6DB3A}" type="datetime1">
              <a:rPr lang="fr-FR" smtClean="0"/>
              <a:t>21/09/2020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BF967A-0606-4F57-B0A4-F2761A08CEDD}" type="datetime1">
              <a:rPr lang="fr-FR" smtClean="0"/>
              <a:t>21/09/2020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7BA2F5-2D52-41FD-9148-1E94ACB3823D}" type="datetime1">
              <a:rPr lang="fr-FR" smtClean="0"/>
              <a:t>21/09/2020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C1E471-B154-4158-8D84-427CE57F5088}" type="datetime1">
              <a:rPr lang="fr-FR" smtClean="0"/>
              <a:t>21/09/2020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17101B6-F1F4-4744-93F9-6A310264A374}" type="datetime1">
              <a:rPr lang="fr-FR" smtClean="0"/>
              <a:t>21/09/2020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 l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" dirty="0"/>
              <a:t>Cliquez sur l’icône pour ajouter une image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7C59215-BDD9-4AEA-A2C8-635D45606F9E}" type="datetime1">
              <a:rPr lang="fr-FR" smtClean="0"/>
              <a:t>21/09/2020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DC30D81-28F2-4E40-9F3F-4C78BE785701}" type="datetime1">
              <a:rPr lang="fr-FR" smtClean="0"/>
              <a:t>21/09/2020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contenant un tissu, une table, rouge et couverte&#10;&#10;Description générée automatiquement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4" y="2162390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fr" sz="6000" dirty="0">
                <a:solidFill>
                  <a:schemeClr val="tx1"/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Saint augustin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4" y="3649323"/>
            <a:ext cx="4775075" cy="559656"/>
          </a:xfrm>
        </p:spPr>
        <p:txBody>
          <a:bodyPr rtlCol="0">
            <a:noAutofit/>
          </a:bodyPr>
          <a:lstStyle/>
          <a:p>
            <a:r>
              <a:rPr lang="fr-FR" sz="32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</a:t>
            </a:r>
            <a:r>
              <a:rPr lang="fr" sz="32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on histoire et ses </a:t>
            </a:r>
            <a:r>
              <a:rPr lang="fr-FR" sz="3200" dirty="0">
                <a:latin typeface="Aparajita" panose="02020603050405020304"/>
                <a:ea typeface="Calibri" panose="020F0502020204030204" pitchFamily="34" charset="0"/>
                <a:cs typeface="Times New Roman" panose="02020603050405020304" pitchFamily="18" charset="0"/>
              </a:rPr>
              <a:t>œ</a:t>
            </a:r>
            <a:r>
              <a:rPr lang="fr" sz="3200" dirty="0" smtClean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uvres</a:t>
            </a:r>
            <a:endParaRPr lang="fr" sz="32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D02CAA-D1D4-47C5-8E86-34D43AFD2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8372" y="2327564"/>
            <a:ext cx="8933796" cy="2752063"/>
          </a:xfrm>
        </p:spPr>
        <p:txBody>
          <a:bodyPr>
            <a:noAutofit/>
          </a:bodyPr>
          <a:lstStyle/>
          <a:p>
            <a:r>
              <a:rPr lang="fr-FR" sz="6000" dirty="0">
                <a:latin typeface="Aparajita" panose="02020603050405020304" pitchFamily="18" charset="0"/>
                <a:cs typeface="Aparajita" panose="02020603050405020304" pitchFamily="18" charset="0"/>
              </a:rPr>
              <a:t>lien entre Saint Thomas </a:t>
            </a:r>
            <a:r>
              <a:rPr lang="fr-FR" sz="6000" dirty="0" smtClean="0">
                <a:latin typeface="Aparajita" panose="02020603050405020304" pitchFamily="18" charset="0"/>
                <a:cs typeface="Aparajita" panose="02020603050405020304" pitchFamily="18" charset="0"/>
              </a:rPr>
              <a:t>DE Villeneuve et </a:t>
            </a:r>
            <a:r>
              <a:rPr lang="fr-FR" sz="6000" dirty="0">
                <a:latin typeface="Aparajita" panose="02020603050405020304" pitchFamily="18" charset="0"/>
                <a:cs typeface="Aparajita" panose="02020603050405020304" pitchFamily="18" charset="0"/>
              </a:rPr>
              <a:t>Saint Augustin</a:t>
            </a:r>
          </a:p>
        </p:txBody>
      </p:sp>
    </p:spTree>
    <p:extLst>
      <p:ext uri="{BB962C8B-B14F-4D97-AF65-F5344CB8AC3E}">
        <p14:creationId xmlns:p14="http://schemas.microsoft.com/office/powerpoint/2010/main" val="19035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27C1061-8D4C-4B4F-987A-F591BE8B2BEB}"/>
              </a:ext>
            </a:extLst>
          </p:cNvPr>
          <p:cNvSpPr txBox="1"/>
          <p:nvPr/>
        </p:nvSpPr>
        <p:spPr>
          <a:xfrm>
            <a:off x="716501" y="1334246"/>
            <a:ext cx="7208300" cy="4840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commencer, </a:t>
            </a:r>
            <a:r>
              <a:rPr lang="fr-FR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aint </a:t>
            </a:r>
            <a:r>
              <a:rPr lang="fr-FR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Augustin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 né le </a:t>
            </a: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novembre 354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Thagaste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Il se prend pour passion la </a:t>
            </a: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sagesse et la religion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il est par ailleurs l’un des quatre pères de l’église occidental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Puis </a:t>
            </a:r>
            <a:r>
              <a:rPr lang="fr-FR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aint </a:t>
            </a:r>
            <a:r>
              <a:rPr lang="fr-FR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Thomas de Villeneuve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né vers le mois de novembre en </a:t>
            </a: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1486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Fuenllana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Il est </a:t>
            </a: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philosophe, prêtre catholique et archevêque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Valence de </a:t>
            </a: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1544 à 1555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Nous pouvons affirmer le fait que saint 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Augustin et saint Thomas de Villeneuve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ont des </a:t>
            </a:r>
            <a:r>
              <a:rPr lang="fr-F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points communs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 leur amour de la philosophie (sagesse) mais aussi leur dévouement à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Dieu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Mais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rapport entre ces deux religieux est bien plus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complexe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DEC40E-497C-49C2-BBFC-DFCF11CB283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779" y="1194117"/>
            <a:ext cx="2966720" cy="4469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34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0">
        <p14:gallery dir="l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184A9E4-B276-4DBA-A2F1-52EC65BEE96B}"/>
              </a:ext>
            </a:extLst>
          </p:cNvPr>
          <p:cNvSpPr txBox="1"/>
          <p:nvPr/>
        </p:nvSpPr>
        <p:spPr>
          <a:xfrm>
            <a:off x="394866" y="622852"/>
            <a:ext cx="8020263" cy="573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 pouvons avancer le fait 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aint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Thomas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marche dans les pas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d’Augustin 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D’Hippone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En effet, 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saint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Thomas rentre dans l’ordre religieux </a:t>
            </a:r>
            <a:r>
              <a:rPr lang="fr-FR" sz="20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2000" b="1" i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Augustiniens</a:t>
            </a:r>
            <a:r>
              <a:rPr lang="fr-FR" sz="20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apprend 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règles. Ces règles sont en l’occurrence 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celles de saint Augustin d’Hippone.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première est de partager sa vie avec celle des plus démunis</a:t>
            </a:r>
            <a:r>
              <a:rPr lang="fr-F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vivre dans la chasteté, la pauvreté et l’obéissance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Cette règle inspira de nombreux ordres et nombreuses communautés de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moines et chanoines au Moyen </a:t>
            </a:r>
            <a:r>
              <a:rPr lang="fr-FR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âge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Quand 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saint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Thomas devint </a:t>
            </a:r>
            <a:r>
              <a:rPr lang="fr-FR" sz="20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évêque réformateur</a:t>
            </a: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il </a:t>
            </a:r>
            <a:r>
              <a:rPr lang="fr-FR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résidait </a:t>
            </a: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parmi </a:t>
            </a:r>
            <a:r>
              <a:rPr lang="fr-FR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 </a:t>
            </a: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confrères, </a:t>
            </a:r>
            <a:r>
              <a:rPr lang="fr-FR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accueillait </a:t>
            </a: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plus pauvres, les </a:t>
            </a:r>
            <a:r>
              <a:rPr lang="fr-FR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soignait </a:t>
            </a: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exactement comme veut la </a:t>
            </a:r>
            <a:r>
              <a:rPr lang="fr-FR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règle de saint Augustin</a:t>
            </a:r>
            <a:r>
              <a:rPr lang="fr-FR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solidFill>
                <a:srgbClr val="2021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 retrouvons </a:t>
            </a: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20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caractéristiques</a:t>
            </a: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modèle et de l’enseignement </a:t>
            </a:r>
            <a:r>
              <a:rPr lang="fr-FR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saint Augustin </a:t>
            </a: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les </a:t>
            </a:r>
            <a:r>
              <a:rPr lang="fr-FR" sz="20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œuvres</a:t>
            </a: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saint Thomas </a:t>
            </a: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Villeneuve.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conclure, nous pouvons affirmer </a:t>
            </a:r>
            <a:r>
              <a:rPr lang="fr-FR" sz="2000" b="1" u="sng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saint Thomas et saint Augustin sont liés.</a:t>
            </a: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L’un est </a:t>
            </a:r>
            <a:r>
              <a:rPr lang="fr-FR" sz="20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l’initiateur de la théorie  </a:t>
            </a: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l’autre est </a:t>
            </a:r>
            <a:r>
              <a:rPr lang="fr-FR" sz="20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 porte-parole</a:t>
            </a:r>
            <a:r>
              <a:rPr lang="fr-F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photo, texte, chat, vieux&#10;&#10;Description générée automatiquement">
            <a:extLst>
              <a:ext uri="{FF2B5EF4-FFF2-40B4-BE49-F238E27FC236}">
                <a16:creationId xmlns:a16="http://schemas.microsoft.com/office/drawing/2014/main" id="{75DE6990-EE83-40E5-B262-0BA25AE03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06" y="1066800"/>
            <a:ext cx="285902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0">
        <p14:prism isInverted="1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contenant un tissu, une table, rouge et couverte&#10;&#10;Description générée automatiquement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3CBD8E-5218-41D6-864F-3398FF61852E}"/>
              </a:ext>
            </a:extLst>
          </p:cNvPr>
          <p:cNvSpPr/>
          <p:nvPr/>
        </p:nvSpPr>
        <p:spPr>
          <a:xfrm>
            <a:off x="1232453" y="1391478"/>
            <a:ext cx="9674086" cy="423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900" dirty="0">
                <a:latin typeface="Georgia" panose="02040502050405020303" pitchFamily="18" charset="0"/>
                <a:cs typeface="Calibri" panose="020F0502020204030204" pitchFamily="34" charset="0"/>
              </a:rPr>
              <a:t>Diaporama réalisé par les élèves de Terminales A et B de la classe H.L.P de Mme PINEL </a:t>
            </a:r>
          </a:p>
          <a:p>
            <a:endParaRPr lang="fr-FR" sz="19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r>
              <a:rPr lang="fr-FR" sz="1900" b="1" u="sng" dirty="0" smtClean="0">
                <a:latin typeface="Georgia" panose="02040502050405020303" pitchFamily="18" charset="0"/>
                <a:cs typeface="Calibri" panose="020F0502020204030204" pitchFamily="34" charset="0"/>
              </a:rPr>
              <a:t>Montage, musique </a:t>
            </a:r>
            <a:r>
              <a:rPr lang="fr-FR" sz="1900" b="1" u="sng" dirty="0">
                <a:latin typeface="Georgia" panose="02040502050405020303" pitchFamily="18" charset="0"/>
                <a:cs typeface="Calibri" panose="020F0502020204030204" pitchFamily="34" charset="0"/>
              </a:rPr>
              <a:t>et mise en forme :  </a:t>
            </a:r>
            <a:r>
              <a:rPr lang="fr-FR" sz="1900" dirty="0">
                <a:latin typeface="Georgia" panose="02040502050405020303" pitchFamily="18" charset="0"/>
                <a:cs typeface="Calibri" panose="020F0502020204030204" pitchFamily="34" charset="0"/>
              </a:rPr>
              <a:t>DE RIDDER Yuna et BERNARD Clarisse</a:t>
            </a:r>
          </a:p>
          <a:p>
            <a:endParaRPr lang="fr-FR" sz="19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r>
              <a:rPr lang="fr-FR" sz="1900" b="1" u="sng" dirty="0">
                <a:latin typeface="Georgia" panose="02040502050405020303" pitchFamily="18" charset="0"/>
                <a:cs typeface="Calibri" panose="020F0502020204030204" pitchFamily="34" charset="0"/>
              </a:rPr>
              <a:t>Lien entre les deux compères : </a:t>
            </a:r>
            <a:r>
              <a:rPr lang="fr-FR" sz="1900" dirty="0">
                <a:latin typeface="Georgia" panose="02040502050405020303" pitchFamily="18" charset="0"/>
                <a:cs typeface="Calibri" panose="020F0502020204030204" pitchFamily="34" charset="0"/>
              </a:rPr>
              <a:t>ANTONA </a:t>
            </a:r>
            <a:r>
              <a:rPr lang="fr-FR" sz="1900" dirty="0" smtClean="0">
                <a:latin typeface="Georgia" panose="02040502050405020303" pitchFamily="18" charset="0"/>
                <a:cs typeface="Calibri" panose="020F0502020204030204" pitchFamily="34" charset="0"/>
              </a:rPr>
              <a:t>Anaïs </a:t>
            </a:r>
            <a:endParaRPr lang="fr-FR" sz="19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endParaRPr lang="fr-FR" sz="19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r>
              <a:rPr lang="fr-FR" sz="1900" b="1" u="sng" dirty="0">
                <a:latin typeface="Georgia" panose="02040502050405020303" pitchFamily="18" charset="0"/>
                <a:cs typeface="Calibri" panose="020F0502020204030204" pitchFamily="34" charset="0"/>
              </a:rPr>
              <a:t>Carte d’identité : </a:t>
            </a:r>
            <a:r>
              <a:rPr lang="fr-FR" sz="1900" dirty="0">
                <a:latin typeface="Georgia" panose="02040502050405020303" pitchFamily="18" charset="0"/>
                <a:cs typeface="Calibri" panose="020F0502020204030204" pitchFamily="34" charset="0"/>
              </a:rPr>
              <a:t>DE BEUKELAER </a:t>
            </a:r>
            <a:r>
              <a:rPr lang="fr-FR" sz="1900" dirty="0" smtClean="0">
                <a:latin typeface="Georgia" panose="02040502050405020303" pitchFamily="18" charset="0"/>
                <a:cs typeface="Calibri" panose="020F0502020204030204" pitchFamily="34" charset="0"/>
              </a:rPr>
              <a:t>Victoria </a:t>
            </a:r>
            <a:endParaRPr lang="fr-FR" sz="19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endParaRPr lang="fr-FR" sz="19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r>
              <a:rPr lang="fr-FR" sz="1900" b="1" u="sng" smtClean="0">
                <a:latin typeface="Georgia" panose="02040502050405020303" pitchFamily="18" charset="0"/>
                <a:cs typeface="Calibri" panose="020F0502020204030204" pitchFamily="34" charset="0"/>
              </a:rPr>
              <a:t>Iconographie </a:t>
            </a:r>
            <a:r>
              <a:rPr lang="fr-FR" sz="1900" b="1" u="sng" dirty="0" smtClean="0">
                <a:latin typeface="Georgia" panose="02040502050405020303" pitchFamily="18" charset="0"/>
                <a:cs typeface="Calibri" panose="020F0502020204030204" pitchFamily="34" charset="0"/>
              </a:rPr>
              <a:t>: </a:t>
            </a:r>
            <a:r>
              <a:rPr lang="fr-FR" sz="1900" dirty="0">
                <a:latin typeface="Georgia" panose="02040502050405020303" pitchFamily="18" charset="0"/>
                <a:cs typeface="Calibri" panose="020F0502020204030204" pitchFamily="34" charset="0"/>
              </a:rPr>
              <a:t>JURKEW </a:t>
            </a:r>
            <a:r>
              <a:rPr lang="fr-FR" sz="1900" dirty="0" smtClean="0">
                <a:latin typeface="Georgia" panose="02040502050405020303" pitchFamily="18" charset="0"/>
                <a:cs typeface="Calibri" panose="020F0502020204030204" pitchFamily="34" charset="0"/>
              </a:rPr>
              <a:t>Eva </a:t>
            </a:r>
          </a:p>
          <a:p>
            <a:endParaRPr lang="fr-FR" sz="1900" b="1" u="sng" dirty="0" smtClean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r>
              <a:rPr lang="fr-FR" sz="1900" b="1" u="sng" dirty="0" smtClean="0">
                <a:latin typeface="Georgia" panose="02040502050405020303" pitchFamily="18" charset="0"/>
                <a:cs typeface="Calibri" panose="020F0502020204030204" pitchFamily="34" charset="0"/>
              </a:rPr>
              <a:t>Histoire </a:t>
            </a:r>
            <a:r>
              <a:rPr lang="fr-FR" sz="1900" b="1" u="sng" dirty="0">
                <a:latin typeface="Georgia" panose="02040502050405020303" pitchFamily="18" charset="0"/>
                <a:cs typeface="Calibri" panose="020F0502020204030204" pitchFamily="34" charset="0"/>
              </a:rPr>
              <a:t>de </a:t>
            </a:r>
            <a:r>
              <a:rPr lang="fr-FR" sz="1900" b="1" u="sng" dirty="0" smtClean="0">
                <a:latin typeface="Georgia" panose="02040502050405020303" pitchFamily="18" charset="0"/>
                <a:cs typeface="Calibri" panose="020F0502020204030204" pitchFamily="34" charset="0"/>
              </a:rPr>
              <a:t>saint </a:t>
            </a:r>
            <a:r>
              <a:rPr lang="fr-FR" sz="1900" b="1" u="sng" dirty="0">
                <a:latin typeface="Georgia" panose="02040502050405020303" pitchFamily="18" charset="0"/>
                <a:cs typeface="Calibri" panose="020F0502020204030204" pitchFamily="34" charset="0"/>
              </a:rPr>
              <a:t>Augustin : </a:t>
            </a:r>
            <a:r>
              <a:rPr lang="fr-FR" sz="1900" dirty="0">
                <a:latin typeface="Georgia" panose="02040502050405020303" pitchFamily="18" charset="0"/>
                <a:cs typeface="Calibri" panose="020F0502020204030204" pitchFamily="34" charset="0"/>
              </a:rPr>
              <a:t>RAOUL JOURDE Marie </a:t>
            </a:r>
          </a:p>
          <a:p>
            <a:endParaRPr lang="fr-FR" sz="19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r>
              <a:rPr lang="fr-FR" sz="1900" b="1" u="sng" dirty="0" smtClean="0">
                <a:latin typeface="Georgia" panose="02040502050405020303" pitchFamily="18" charset="0"/>
                <a:cs typeface="Calibri" panose="020F0502020204030204" pitchFamily="34" charset="0"/>
              </a:rPr>
              <a:t>Bande Dessinée </a:t>
            </a:r>
            <a:r>
              <a:rPr lang="fr-FR" sz="1900" b="1" u="sng" dirty="0">
                <a:latin typeface="Georgia" panose="02040502050405020303" pitchFamily="18" charset="0"/>
                <a:cs typeface="Calibri" panose="020F0502020204030204" pitchFamily="34" charset="0"/>
              </a:rPr>
              <a:t>: </a:t>
            </a:r>
            <a:r>
              <a:rPr lang="fr-FR" sz="1900" dirty="0">
                <a:latin typeface="Georgia" panose="02040502050405020303" pitchFamily="18" charset="0"/>
                <a:cs typeface="Calibri" panose="020F0502020204030204" pitchFamily="34" charset="0"/>
              </a:rPr>
              <a:t>WOLFF Elsa</a:t>
            </a:r>
          </a:p>
        </p:txBody>
      </p:sp>
    </p:spTree>
    <p:extLst>
      <p:ext uri="{BB962C8B-B14F-4D97-AF65-F5344CB8AC3E}">
        <p14:creationId xmlns:p14="http://schemas.microsoft.com/office/powerpoint/2010/main" val="548941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ageCurlDouble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BB8400-1E00-432E-9133-B814F880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>
                <a:latin typeface="Aparajita" panose="02020603050405020304" pitchFamily="18" charset="0"/>
                <a:cs typeface="Aparajita" panose="02020603050405020304" pitchFamily="18" charset="0"/>
              </a:rPr>
              <a:t>Carte d’identité</a:t>
            </a:r>
          </a:p>
        </p:txBody>
      </p:sp>
    </p:spTree>
    <p:extLst>
      <p:ext uri="{BB962C8B-B14F-4D97-AF65-F5344CB8AC3E}">
        <p14:creationId xmlns:p14="http://schemas.microsoft.com/office/powerpoint/2010/main" val="13295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05A0504F-84B6-4926-BA0F-EE68CDE29A85}"/>
              </a:ext>
            </a:extLst>
          </p:cNvPr>
          <p:cNvSpPr txBox="1"/>
          <p:nvPr/>
        </p:nvSpPr>
        <p:spPr>
          <a:xfrm>
            <a:off x="498563" y="714580"/>
            <a:ext cx="7122393" cy="4692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 / Prénom </a:t>
            </a:r>
            <a:r>
              <a:rPr lang="fr-FR" sz="2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Saint Augustin du nom Aurelius Augustinus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Naissance:</a:t>
            </a:r>
            <a:r>
              <a:rPr lang="fr-F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novembre 354 à Thagaste</a:t>
            </a:r>
            <a:endParaRPr lang="fr-FR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 :</a:t>
            </a:r>
            <a:r>
              <a:rPr lang="fr-F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28 août 430 à Hippone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Fonction :</a:t>
            </a:r>
            <a:r>
              <a:rPr lang="fr-FR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hilosophe et théologien chrétien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Religion :</a:t>
            </a:r>
            <a:r>
              <a:rPr lang="fr-FR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Chrétien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Œuvres :</a:t>
            </a:r>
            <a:r>
              <a:rPr lang="fr-FR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onfessions</a:t>
            </a:r>
            <a:r>
              <a:rPr lang="fr-F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(œuvre la plus </a:t>
            </a:r>
            <a:r>
              <a:rPr lang="fr-F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connue et où </a:t>
            </a:r>
            <a:r>
              <a:rPr lang="fr-F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 raconte </a:t>
            </a:r>
            <a:r>
              <a:rPr lang="fr-F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l'itinéraire </a:t>
            </a:r>
            <a:r>
              <a:rPr lang="fr-F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spirituel qui l'a mené, d'une jeunesse débauchée, à se convertir et devenir évêque d'Hippone)</a:t>
            </a:r>
            <a:endParaRPr lang="fr-FR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Etude / Formation :</a:t>
            </a:r>
            <a:r>
              <a:rPr lang="fr-FR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s’</a:t>
            </a:r>
            <a:r>
              <a:rPr lang="fr-F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 </a:t>
            </a:r>
            <a:r>
              <a:rPr lang="fr-F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</a:t>
            </a:r>
            <a:r>
              <a:rPr lang="fr-FR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rné 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 l'étude et la foi chrétienne. Puis à 16 ans, il part à Carthage </a:t>
            </a:r>
            <a:r>
              <a:rPr lang="fr-F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où 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 délaisse la religion pour s'adonner à l'étude de la rhétorique.  </a:t>
            </a:r>
          </a:p>
        </p:txBody>
      </p:sp>
      <p:pic>
        <p:nvPicPr>
          <p:cNvPr id="14" name="AE02E63C-3DEB-4CE2-B94A-45F84CAFCD8E">
            <a:extLst>
              <a:ext uri="{FF2B5EF4-FFF2-40B4-BE49-F238E27FC236}">
                <a16:creationId xmlns:a16="http://schemas.microsoft.com/office/drawing/2014/main" id="{B6DE201E-06AA-42D6-A619-47540D56E1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76" y="645906"/>
            <a:ext cx="3444783" cy="5099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4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gallery dir="l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2DBE50-FF0F-464A-A3A3-0DB1AC866C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600" dirty="0">
                <a:latin typeface="Aparajita"/>
                <a:cs typeface="Arial" panose="020B0604020202020204" pitchFamily="34" charset="0"/>
              </a:rPr>
              <a:t>Son histoire</a:t>
            </a:r>
          </a:p>
        </p:txBody>
      </p:sp>
    </p:spTree>
    <p:extLst>
      <p:ext uri="{BB962C8B-B14F-4D97-AF65-F5344CB8AC3E}">
        <p14:creationId xmlns:p14="http://schemas.microsoft.com/office/powerpoint/2010/main" val="9512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E01C8D3-DAC3-4174-8C68-0A43BB18B34B}"/>
              </a:ext>
            </a:extLst>
          </p:cNvPr>
          <p:cNvSpPr txBox="1"/>
          <p:nvPr/>
        </p:nvSpPr>
        <p:spPr>
          <a:xfrm>
            <a:off x="371876" y="155796"/>
            <a:ext cx="8890398" cy="625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900" kern="150" dirty="0">
                <a:effectLst/>
                <a:latin typeface="Calibri Light" panose="020F03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  <a:endParaRPr lang="fr-FR" sz="19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900" kern="150" dirty="0" smtClean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Saint 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Augustin est séduit par le </a:t>
            </a:r>
            <a:r>
              <a:rPr lang="fr-FR" sz="19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manichéisme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, il se convertit donc au </a:t>
            </a:r>
            <a:r>
              <a:rPr lang="fr-FR" sz="19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christianisme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et devient </a:t>
            </a:r>
            <a:r>
              <a:rPr lang="fr-FR" sz="1900" kern="1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évêque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d’Hippone.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sz="1900" kern="150" dirty="0"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Il rédige la </a:t>
            </a:r>
            <a:r>
              <a:rPr lang="fr-FR" sz="1900" i="1" kern="150" dirty="0" smtClean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Cité </a:t>
            </a:r>
            <a:r>
              <a:rPr lang="fr-FR" sz="1900" i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de </a:t>
            </a:r>
            <a:r>
              <a:rPr lang="fr-FR" sz="1900" i="1" kern="150" dirty="0" smtClean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Dieu, 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qui est d’ailleurs l’ouvrage le plus reproduit par les copistes du Moyen-Age, puis il est canonisé en </a:t>
            </a:r>
            <a:r>
              <a:rPr lang="fr-FR" sz="1900" b="1" kern="1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1298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par le pape Boniface VIII.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sz="1900" kern="150" dirty="0"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Son ouvrage </a:t>
            </a:r>
            <a:r>
              <a:rPr lang="fr-FR" sz="1900" i="1" kern="150" dirty="0" smtClean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Les </a:t>
            </a:r>
            <a:r>
              <a:rPr lang="fr-FR" sz="1900" i="1" kern="150" dirty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C</a:t>
            </a:r>
            <a:r>
              <a:rPr lang="fr-FR" sz="1900" i="1" kern="150" dirty="0" smtClean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onfessions</a:t>
            </a:r>
            <a:r>
              <a:rPr lang="fr-FR" sz="1900" i="1" kern="150" dirty="0" smtClean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fr-FR" sz="1900" kern="150" dirty="0" smtClean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représente 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la </a:t>
            </a:r>
            <a:r>
              <a:rPr lang="fr-FR" sz="1900" kern="150" dirty="0" smtClean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première 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œuvre autobiographique, qui l’a également rendu connu. En effet, il y </a:t>
            </a:r>
            <a:r>
              <a:rPr lang="fr-FR" sz="19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confesse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ses fautes, et exalte la gloire de Dieu. Il raconte sa jeunesse débauchée et donc sa </a:t>
            </a:r>
            <a:r>
              <a:rPr lang="fr-FR" sz="1900" i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conversion au christianisme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. Il s’interroge sur </a:t>
            </a:r>
            <a:r>
              <a:rPr lang="fr-FR" sz="19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l’origine du mal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, livre ses </a:t>
            </a:r>
            <a:r>
              <a:rPr lang="fr-FR" sz="19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réflexions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sur la nature du temps, ou encore s’émerveille devant la puissance de la </a:t>
            </a:r>
            <a:r>
              <a:rPr lang="fr-FR" sz="1900" i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mémoire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sz="1900" kern="150" dirty="0"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900" kern="150" dirty="0" smtClean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Saint 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Augustin est également </a:t>
            </a:r>
            <a:r>
              <a:rPr lang="fr-FR" sz="1900" kern="150" dirty="0" smtClean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célèbre 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car il est le seul </a:t>
            </a:r>
            <a:r>
              <a:rPr lang="fr-FR" sz="1900" b="1" kern="1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Père de l’Église 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dont les œuvres et la doctrine aient donné naissance à un système : l’augustinisme.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sz="1900" kern="150" dirty="0"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L’augustinisme imprégnera toute la </a:t>
            </a:r>
            <a:r>
              <a:rPr lang="fr-FR" sz="19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réflexion </a:t>
            </a:r>
            <a:r>
              <a:rPr lang="fr-FR" sz="1900" b="1" kern="150" dirty="0" smtClean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philosophique 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puis alimentera les débats </a:t>
            </a:r>
            <a:r>
              <a:rPr lang="fr-FR" sz="1900" kern="150" dirty="0" smtClean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suscités 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par l’interprétation de </a:t>
            </a:r>
            <a:r>
              <a:rPr lang="fr-FR" sz="1900" kern="150" dirty="0" smtClean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l’augustinisme qui 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ont </a:t>
            </a:r>
            <a:r>
              <a:rPr lang="fr-FR" sz="1900" i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contribué</a:t>
            </a:r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aux conceptions modernes de la liberté et de la nature humaine.</a:t>
            </a:r>
          </a:p>
          <a:p>
            <a:pPr algn="just"/>
            <a:r>
              <a:rPr lang="fr-FR" sz="19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*Augustinisme : système constitué et </a:t>
            </a:r>
            <a:r>
              <a:rPr lang="fr-FR" sz="19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unifié à partir de </a:t>
            </a:r>
            <a:r>
              <a:rPr lang="fr-FR" sz="1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pensée de </a:t>
            </a:r>
            <a:r>
              <a:rPr lang="fr-FR" sz="19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Saint </a:t>
            </a:r>
            <a:r>
              <a:rPr lang="fr-FR" sz="1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Augustin</a:t>
            </a:r>
          </a:p>
        </p:txBody>
      </p:sp>
      <p:pic>
        <p:nvPicPr>
          <p:cNvPr id="5" name="8DB3BF5C-149D-468F-ADB5-9825790D3563">
            <a:extLst>
              <a:ext uri="{FF2B5EF4-FFF2-40B4-BE49-F238E27FC236}">
                <a16:creationId xmlns:a16="http://schemas.microsoft.com/office/drawing/2014/main" id="{8E28E198-B0A7-4192-8071-DCE6822D85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274" y="1758540"/>
            <a:ext cx="2331720" cy="3026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8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5000">
        <p14:prism isInverted="1"/>
      </p:transition>
    </mc:Choice>
    <mc:Fallback xmlns=""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BD34AB-4749-46ED-9868-739A89F1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272145"/>
            <a:ext cx="9191244" cy="2807480"/>
          </a:xfrm>
        </p:spPr>
        <p:txBody>
          <a:bodyPr>
            <a:noAutofit/>
          </a:bodyPr>
          <a:lstStyle/>
          <a:p>
            <a:r>
              <a:rPr lang="fr-FR" sz="6600" dirty="0">
                <a:latin typeface="Aparajita" panose="02020603050405020304" pitchFamily="18" charset="0"/>
                <a:cs typeface="Aparajita" panose="02020603050405020304" pitchFamily="18" charset="0"/>
              </a:rPr>
              <a:t>vie de </a:t>
            </a:r>
            <a:r>
              <a:rPr lang="fr-FR" sz="6600" dirty="0" smtClean="0">
                <a:latin typeface="Aparajita" panose="02020603050405020304" pitchFamily="18" charset="0"/>
                <a:cs typeface="Aparajita" panose="02020603050405020304" pitchFamily="18" charset="0"/>
              </a:rPr>
              <a:t>Saint </a:t>
            </a:r>
            <a:r>
              <a:rPr lang="fr-FR" sz="6600" dirty="0">
                <a:latin typeface="Aparajita" panose="02020603050405020304" pitchFamily="18" charset="0"/>
                <a:cs typeface="Aparajita" panose="02020603050405020304" pitchFamily="18" charset="0"/>
              </a:rPr>
              <a:t>augustin représentée sous forme de BD </a:t>
            </a:r>
          </a:p>
        </p:txBody>
      </p:sp>
    </p:spTree>
    <p:extLst>
      <p:ext uri="{BB962C8B-B14F-4D97-AF65-F5344CB8AC3E}">
        <p14:creationId xmlns:p14="http://schemas.microsoft.com/office/powerpoint/2010/main" val="360133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allOve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9B84E32-8F85-4DA4-9327-7F765D220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3" y="675249"/>
            <a:ext cx="11191816" cy="513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3000">
        <p14:switch dir="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rte, dessin&#10;&#10;Description générée automatiquement">
            <a:extLst>
              <a:ext uri="{FF2B5EF4-FFF2-40B4-BE49-F238E27FC236}">
                <a16:creationId xmlns:a16="http://schemas.microsoft.com/office/drawing/2014/main" id="{64020DA9-9EAA-433F-89A0-081535098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8" y="914400"/>
            <a:ext cx="11105572" cy="50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8249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69571A9-95D7-427B-9322-914DCA818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4" y="590843"/>
            <a:ext cx="11242112" cy="54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3000">
        <p14:doors dir="vert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67_TF56410444" id="{2E871065-7464-49D5-B17F-06A336FD9FDE}" vid="{DE927AE8-FEC3-49A6-8258-101EFE0971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{8D72A3B7-09B3-4020-B8D8-62ECB2B9DA6D}tf56410444_win32</Template>
  <TotalTime>21</TotalTime>
  <Words>241</Words>
  <Application>Microsoft Office PowerPoint</Application>
  <PresentationFormat>Grand écran</PresentationFormat>
  <Paragraphs>48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6" baseType="lpstr">
      <vt:lpstr>NSimSun</vt:lpstr>
      <vt:lpstr>Aparajita</vt:lpstr>
      <vt:lpstr>Arial</vt:lpstr>
      <vt:lpstr>Avenir Next LT Pro</vt:lpstr>
      <vt:lpstr>Avenir Next LT Pro Light</vt:lpstr>
      <vt:lpstr>Calibri</vt:lpstr>
      <vt:lpstr>Calibri Light</vt:lpstr>
      <vt:lpstr>Garamond</vt:lpstr>
      <vt:lpstr>Georgia</vt:lpstr>
      <vt:lpstr>Liberation Serif</vt:lpstr>
      <vt:lpstr>Times New Roman</vt:lpstr>
      <vt:lpstr>Wingdings</vt:lpstr>
      <vt:lpstr>SavonVTI</vt:lpstr>
      <vt:lpstr>Saint augustin</vt:lpstr>
      <vt:lpstr>Carte d’identité</vt:lpstr>
      <vt:lpstr>Présentation PowerPoint</vt:lpstr>
      <vt:lpstr>Son histoire</vt:lpstr>
      <vt:lpstr>Présentation PowerPoint</vt:lpstr>
      <vt:lpstr>vie de Saint augustin représentée sous forme de BD </vt:lpstr>
      <vt:lpstr>Présentation PowerPoint</vt:lpstr>
      <vt:lpstr>Présentation PowerPoint</vt:lpstr>
      <vt:lpstr>Présentation PowerPoint</vt:lpstr>
      <vt:lpstr>lien entre Saint Thomas DE Villeneuve et Saint Augustin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augustin</dc:title>
  <dc:creator>Yuna DE RIDDER</dc:creator>
  <cp:lastModifiedBy>Elodie PINEL</cp:lastModifiedBy>
  <cp:revision>40</cp:revision>
  <dcterms:created xsi:type="dcterms:W3CDTF">2020-09-17T07:27:41Z</dcterms:created>
  <dcterms:modified xsi:type="dcterms:W3CDTF">2020-09-21T14:00:47Z</dcterms:modified>
</cp:coreProperties>
</file>